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280" r:id="rId21"/>
    <p:sldId id="281" r:id="rId22"/>
    <p:sldId id="282" r:id="rId23"/>
    <p:sldId id="316" r:id="rId24"/>
    <p:sldId id="29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7" autoAdjust="0"/>
    <p:restoredTop sz="93106"/>
  </p:normalViewPr>
  <p:slideViewPr>
    <p:cSldViewPr snapToGrid="0">
      <p:cViewPr varScale="1">
        <p:scale>
          <a:sx n="85" d="100"/>
          <a:sy n="85" d="100"/>
        </p:scale>
        <p:origin x="15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81F47-4D09-F040-9C14-3A676D6B2BBD}" type="datetimeFigureOut">
              <a:rPr lang="en-US" smtClean="0"/>
              <a:t>5/13/2025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0E0F2-4AA5-C148-94E4-1C0738493412}" type="slidenum">
              <a:rPr lang="en-US" smtClean="0"/>
              <a:t>‹#›</a:t>
            </a:fld>
            <a:endParaRPr lang="en-US"/>
          </a:p>
        </p:txBody>
      </p:sp>
    </p:spTree>
    <p:extLst>
      <p:ext uri="{BB962C8B-B14F-4D97-AF65-F5344CB8AC3E}">
        <p14:creationId xmlns:p14="http://schemas.microsoft.com/office/powerpoint/2010/main" val="119148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B8A35F-61D6-417E-8CA4-3FFFB03A1EF2}" type="datetimeFigureOut">
              <a:rPr lang="en-PH" smtClean="0"/>
              <a:t>13/05/2025</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921060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B8A35F-61D6-417E-8CA4-3FFFB03A1EF2}" type="datetimeFigureOut">
              <a:rPr lang="en-PH" smtClean="0"/>
              <a:t>13/05/2025</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56063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B8A35F-61D6-417E-8CA4-3FFFB03A1EF2}" type="datetimeFigureOut">
              <a:rPr lang="en-PH" smtClean="0"/>
              <a:t>13/05/2025</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91253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B8A35F-61D6-417E-8CA4-3FFFB03A1EF2}" type="datetimeFigureOut">
              <a:rPr lang="en-PH" smtClean="0"/>
              <a:t>13/05/2025</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75230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B8A35F-61D6-417E-8CA4-3FFFB03A1EF2}" type="datetimeFigureOut">
              <a:rPr lang="en-PH" smtClean="0"/>
              <a:t>13/05/2025</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969394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B8A35F-61D6-417E-8CA4-3FFFB03A1EF2}" type="datetimeFigureOut">
              <a:rPr lang="en-PH" smtClean="0"/>
              <a:t>13/05/2025</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31504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B8A35F-61D6-417E-8CA4-3FFFB03A1EF2}" type="datetimeFigureOut">
              <a:rPr lang="en-PH" smtClean="0"/>
              <a:t>13/05/2025</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420954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B8A35F-61D6-417E-8CA4-3FFFB03A1EF2}" type="datetimeFigureOut">
              <a:rPr lang="en-PH" smtClean="0"/>
              <a:t>13/05/2025</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1319226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B8A35F-61D6-417E-8CA4-3FFFB03A1EF2}" type="datetimeFigureOut">
              <a:rPr lang="en-PH" smtClean="0"/>
              <a:t>13/05/2025</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416654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B8A35F-61D6-417E-8CA4-3FFFB03A1EF2}" type="datetimeFigureOut">
              <a:rPr lang="en-PH" smtClean="0"/>
              <a:t>13/05/2025</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40281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B8A35F-61D6-417E-8CA4-3FFFB03A1EF2}" type="datetimeFigureOut">
              <a:rPr lang="en-PH" smtClean="0"/>
              <a:t>13/05/2025</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1158224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8A35F-61D6-417E-8CA4-3FFFB03A1EF2}" type="datetimeFigureOut">
              <a:rPr lang="en-PH" smtClean="0"/>
              <a:t>13/05/2025</a:t>
            </a:fld>
            <a:endParaRPr lang="en-PH"/>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A1CFE-FAD5-4B16-8253-97D01193D803}" type="slidenum">
              <a:rPr lang="en-PH" smtClean="0"/>
              <a:t>‹#›</a:t>
            </a:fld>
            <a:endParaRPr lang="en-PH"/>
          </a:p>
        </p:txBody>
      </p:sp>
    </p:spTree>
    <p:extLst>
      <p:ext uri="{BB962C8B-B14F-4D97-AF65-F5344CB8AC3E}">
        <p14:creationId xmlns:p14="http://schemas.microsoft.com/office/powerpoint/2010/main" val="321140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3350" y="1273038"/>
            <a:ext cx="5363936" cy="2286000"/>
          </a:xfrm>
        </p:spPr>
        <p:txBody>
          <a:bodyPr>
            <a:noAutofit/>
          </a:bodyPr>
          <a:lstStyle/>
          <a:p>
            <a:r>
              <a:rPr lang="en-US" sz="4000" b="1" dirty="0">
                <a:solidFill>
                  <a:srgbClr val="FFFF00"/>
                </a:solidFill>
                <a:latin typeface="Arial" panose="020B0604020202020204" pitchFamily="34" charset="0"/>
                <a:cs typeface="Arial" panose="020B0604020202020204" pitchFamily="34" charset="0"/>
              </a:rPr>
              <a:t>Embedded Systems with Internet of Things (IoT)</a:t>
            </a:r>
            <a:endParaRPr lang="en-PH" sz="4000" b="1" dirty="0">
              <a:solidFill>
                <a:srgbClr val="FFFF00"/>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F55370EC-EF25-4643-A6BD-B8B7E11EA9FD}"/>
              </a:ext>
            </a:extLst>
          </p:cNvPr>
          <p:cNvSpPr txBox="1">
            <a:spLocks/>
          </p:cNvSpPr>
          <p:nvPr/>
        </p:nvSpPr>
        <p:spPr>
          <a:xfrm>
            <a:off x="888384" y="5652051"/>
            <a:ext cx="3320468" cy="13930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PH" sz="1800" dirty="0">
                <a:solidFill>
                  <a:schemeClr val="bg1"/>
                </a:solidFill>
                <a:latin typeface="Arial"/>
                <a:cs typeface="Arial"/>
              </a:rPr>
              <a:t>Navarro, Rod Geryk C.</a:t>
            </a:r>
            <a:endParaRPr lang="en-PH" sz="1800" dirty="0">
              <a:solidFill>
                <a:schemeClr val="bg1"/>
              </a:solidFill>
              <a:latin typeface="Arial" panose="020B0604020202020204" pitchFamily="34" charset="0"/>
              <a:cs typeface="Arial" panose="020B0604020202020204" pitchFamily="34" charset="0"/>
            </a:endParaRPr>
          </a:p>
          <a:p>
            <a:r>
              <a:rPr lang="en-PH" sz="1800" dirty="0">
                <a:solidFill>
                  <a:schemeClr val="bg1"/>
                </a:solidFill>
                <a:latin typeface="Arial"/>
                <a:cs typeface="Arial"/>
              </a:rPr>
              <a:t>CPE162P – 4 – E01</a:t>
            </a:r>
          </a:p>
          <a:p>
            <a:endParaRPr lang="en-US" sz="1800" dirty="0">
              <a:solidFill>
                <a:schemeClr val="bg1"/>
              </a:solidFill>
              <a:latin typeface="Arial"/>
              <a:cs typeface="Arial"/>
            </a:endParaRPr>
          </a:p>
          <a:p>
            <a:endParaRPr lang="en-PH"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625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7680" y="-120482"/>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IOT ARCHITECTURE</a:t>
            </a:r>
          </a:p>
        </p:txBody>
      </p:sp>
      <p:sp>
        <p:nvSpPr>
          <p:cNvPr id="5" name="Rectangle 4">
            <a:extLst>
              <a:ext uri="{FF2B5EF4-FFF2-40B4-BE49-F238E27FC236}">
                <a16:creationId xmlns:a16="http://schemas.microsoft.com/office/drawing/2014/main" id="{8AEE9190-506B-43EE-837D-1D1BDDABE928}"/>
              </a:ext>
            </a:extLst>
          </p:cNvPr>
          <p:cNvSpPr/>
          <p:nvPr/>
        </p:nvSpPr>
        <p:spPr>
          <a:xfrm>
            <a:off x="2930448" y="5369687"/>
            <a:ext cx="6460434" cy="523220"/>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7 </a:t>
            </a:r>
            <a:r>
              <a:rPr lang="en-US" altLang="en-US" sz="1400" dirty="0">
                <a:latin typeface="Arial" panose="020B0604020202020204" pitchFamily="34" charset="0"/>
              </a:rPr>
              <a:t>. Layered IoT architecture diagram.</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https://www.geeksforgeeks.org/architecture-of-internet-of-things-iot/</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3149" y="1060841"/>
            <a:ext cx="476954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4 Layers: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Perception (sensors)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rial" panose="020B0604020202020204" pitchFamily="34" charset="0"/>
              </a:rPr>
              <a:t>Network (data transmission)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Arial" panose="020B0604020202020204" pitchFamily="34" charset="0"/>
              </a:rPr>
              <a:t>Processing (data analysis)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Arial" panose="020B0604020202020204" pitchFamily="34" charset="0"/>
              </a:rPr>
              <a:t>Application (user interface)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DFFB5590-F54B-467C-AD77-2DB158CD3C8E}"/>
              </a:ext>
            </a:extLst>
          </p:cNvPr>
          <p:cNvPicPr>
            <a:picLocks noChangeAspect="1"/>
          </p:cNvPicPr>
          <p:nvPr/>
        </p:nvPicPr>
        <p:blipFill>
          <a:blip r:embed="rId3"/>
          <a:stretch>
            <a:fillRect/>
          </a:stretch>
        </p:blipFill>
        <p:spPr>
          <a:xfrm>
            <a:off x="3230479" y="1146957"/>
            <a:ext cx="5860372" cy="4094232"/>
          </a:xfrm>
          <a:prstGeom prst="rect">
            <a:avLst/>
          </a:prstGeom>
        </p:spPr>
      </p:pic>
    </p:spTree>
    <p:extLst>
      <p:ext uri="{BB962C8B-B14F-4D97-AF65-F5344CB8AC3E}">
        <p14:creationId xmlns:p14="http://schemas.microsoft.com/office/powerpoint/2010/main" val="1784119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98410" y="-93588"/>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BUILDING IOT PROJECTS</a:t>
            </a:r>
          </a:p>
        </p:txBody>
      </p:sp>
      <p:sp>
        <p:nvSpPr>
          <p:cNvPr id="5" name="Rectangle 4">
            <a:extLst>
              <a:ext uri="{FF2B5EF4-FFF2-40B4-BE49-F238E27FC236}">
                <a16:creationId xmlns:a16="http://schemas.microsoft.com/office/drawing/2014/main" id="{8AEE9190-506B-43EE-837D-1D1BDDABE928}"/>
              </a:ext>
            </a:extLst>
          </p:cNvPr>
          <p:cNvSpPr/>
          <p:nvPr/>
        </p:nvSpPr>
        <p:spPr>
          <a:xfrm>
            <a:off x="2930448" y="5369687"/>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8 </a:t>
            </a:r>
            <a:r>
              <a:rPr lang="en-US" altLang="en-US" sz="1400" dirty="0">
                <a:latin typeface="Arial" panose="020B0604020202020204" pitchFamily="34" charset="0"/>
              </a:rPr>
              <a:t>. Simple IoT project setup.</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https://circuitdigest.com/article/top-30-diy-iot-projects-from-basics-to-advanced</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3149" y="1060842"/>
            <a:ext cx="476954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dirty="0">
                <a:latin typeface="Arial" panose="020B0604020202020204" pitchFamily="34" charset="0"/>
              </a:rPr>
              <a:t>Choose a microcontroller.</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Connect sensors and actuators.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Write and upload code.</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Test and improve.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FBE70B4-4F3D-4DEC-9BF5-2E7F68B98896}"/>
              </a:ext>
            </a:extLst>
          </p:cNvPr>
          <p:cNvPicPr>
            <a:picLocks noChangeAspect="1"/>
          </p:cNvPicPr>
          <p:nvPr/>
        </p:nvPicPr>
        <p:blipFill>
          <a:blip r:embed="rId3"/>
          <a:stretch>
            <a:fillRect/>
          </a:stretch>
        </p:blipFill>
        <p:spPr>
          <a:xfrm>
            <a:off x="3099979" y="2244968"/>
            <a:ext cx="5773553" cy="3041732"/>
          </a:xfrm>
          <a:prstGeom prst="rect">
            <a:avLst/>
          </a:prstGeom>
        </p:spPr>
      </p:pic>
    </p:spTree>
    <p:extLst>
      <p:ext uri="{BB962C8B-B14F-4D97-AF65-F5344CB8AC3E}">
        <p14:creationId xmlns:p14="http://schemas.microsoft.com/office/powerpoint/2010/main" val="284452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0858" y="-127682"/>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PROGRAMMING IOT DEVICES</a:t>
            </a:r>
          </a:p>
        </p:txBody>
      </p:sp>
      <p:sp>
        <p:nvSpPr>
          <p:cNvPr id="5" name="Rectangle 4">
            <a:extLst>
              <a:ext uri="{FF2B5EF4-FFF2-40B4-BE49-F238E27FC236}">
                <a16:creationId xmlns:a16="http://schemas.microsoft.com/office/drawing/2014/main" id="{8AEE9190-506B-43EE-837D-1D1BDDABE928}"/>
              </a:ext>
            </a:extLst>
          </p:cNvPr>
          <p:cNvSpPr/>
          <p:nvPr/>
        </p:nvSpPr>
        <p:spPr>
          <a:xfrm>
            <a:off x="3316461" y="5489785"/>
            <a:ext cx="6460434" cy="307777"/>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9 </a:t>
            </a:r>
            <a:r>
              <a:rPr lang="en-US" altLang="en-US" sz="1400" dirty="0">
                <a:latin typeface="Arial" panose="020B0604020202020204" pitchFamily="34" charset="0"/>
              </a:rPr>
              <a:t>. Arduino IDE screenshot.</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314556" y="1783597"/>
            <a:ext cx="476954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dirty="0">
                <a:latin typeface="Arial" panose="020B0604020202020204" pitchFamily="34" charset="0"/>
              </a:rPr>
              <a:t>Use languages like C++, Python.</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Upload code to microcontrollers.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Code tells the device what to do.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05046F5-5F6E-42F6-8822-66F6E2758FC6}"/>
              </a:ext>
            </a:extLst>
          </p:cNvPr>
          <p:cNvPicPr>
            <a:picLocks noChangeAspect="1"/>
          </p:cNvPicPr>
          <p:nvPr/>
        </p:nvPicPr>
        <p:blipFill>
          <a:blip r:embed="rId3"/>
          <a:stretch>
            <a:fillRect/>
          </a:stretch>
        </p:blipFill>
        <p:spPr>
          <a:xfrm>
            <a:off x="4356845" y="1089240"/>
            <a:ext cx="4240307" cy="4343370"/>
          </a:xfrm>
          <a:prstGeom prst="rect">
            <a:avLst/>
          </a:prstGeom>
        </p:spPr>
      </p:pic>
    </p:spTree>
    <p:extLst>
      <p:ext uri="{BB962C8B-B14F-4D97-AF65-F5344CB8AC3E}">
        <p14:creationId xmlns:p14="http://schemas.microsoft.com/office/powerpoint/2010/main" val="43448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8372" y="-127682"/>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IOT PLATFORMS</a:t>
            </a:r>
          </a:p>
        </p:txBody>
      </p:sp>
      <p:sp>
        <p:nvSpPr>
          <p:cNvPr id="5" name="Rectangle 4">
            <a:extLst>
              <a:ext uri="{FF2B5EF4-FFF2-40B4-BE49-F238E27FC236}">
                <a16:creationId xmlns:a16="http://schemas.microsoft.com/office/drawing/2014/main" id="{8AEE9190-506B-43EE-837D-1D1BDDABE928}"/>
              </a:ext>
            </a:extLst>
          </p:cNvPr>
          <p:cNvSpPr/>
          <p:nvPr/>
        </p:nvSpPr>
        <p:spPr>
          <a:xfrm>
            <a:off x="1592475" y="5504159"/>
            <a:ext cx="6460434" cy="523220"/>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10 </a:t>
            </a:r>
            <a:r>
              <a:rPr lang="en-US" altLang="en-US" sz="1400" dirty="0">
                <a:latin typeface="Arial" panose="020B0604020202020204" pitchFamily="34" charset="0"/>
              </a:rPr>
              <a:t>. </a:t>
            </a:r>
            <a:r>
              <a:rPr lang="en-US" altLang="en-US" sz="1400" dirty="0" err="1">
                <a:latin typeface="Arial" panose="020B0604020202020204" pitchFamily="34" charset="0"/>
              </a:rPr>
              <a:t>Blynk</a:t>
            </a:r>
            <a:r>
              <a:rPr lang="en-US" altLang="en-US" sz="1400" dirty="0">
                <a:latin typeface="Arial" panose="020B0604020202020204" pitchFamily="34" charset="0"/>
              </a:rPr>
              <a:t> dashboard example.</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https://docs.blynk.io/en/blynk.apps/pages</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3149" y="1199342"/>
            <a:ext cx="476954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dirty="0">
                <a:latin typeface="Arial" panose="020B0604020202020204" pitchFamily="34" charset="0"/>
              </a:rPr>
              <a:t>Help manage and monitor devices.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Examples: </a:t>
            </a:r>
            <a:r>
              <a:rPr lang="en-US" altLang="en-US" dirty="0" err="1">
                <a:latin typeface="Arial" panose="020B0604020202020204" pitchFamily="34" charset="0"/>
              </a:rPr>
              <a:t>Blynk</a:t>
            </a:r>
            <a:r>
              <a:rPr lang="en-US" altLang="en-US" dirty="0">
                <a:latin typeface="Arial" panose="020B0604020202020204" pitchFamily="34" charset="0"/>
              </a:rPr>
              <a:t>, </a:t>
            </a:r>
            <a:r>
              <a:rPr lang="en-US" altLang="en-US" dirty="0" err="1">
                <a:latin typeface="Arial" panose="020B0604020202020204" pitchFamily="34" charset="0"/>
              </a:rPr>
              <a:t>ThingSpeak</a:t>
            </a:r>
            <a:r>
              <a:rPr lang="en-US" altLang="en-US" dirty="0">
                <a:latin typeface="Arial" panose="020B0604020202020204" pitchFamily="34" charset="0"/>
              </a:rPr>
              <a:t>, Google Cloud IoT.</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Used for dashboards and alerts.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833221C-FD5B-411C-B0FF-7C463F45715C}"/>
              </a:ext>
            </a:extLst>
          </p:cNvPr>
          <p:cNvPicPr>
            <a:picLocks noChangeAspect="1"/>
          </p:cNvPicPr>
          <p:nvPr/>
        </p:nvPicPr>
        <p:blipFill>
          <a:blip r:embed="rId3"/>
          <a:stretch>
            <a:fillRect/>
          </a:stretch>
        </p:blipFill>
        <p:spPr>
          <a:xfrm>
            <a:off x="2097578" y="2885780"/>
            <a:ext cx="4948843" cy="2618379"/>
          </a:xfrm>
          <a:prstGeom prst="rect">
            <a:avLst/>
          </a:prstGeom>
        </p:spPr>
      </p:pic>
    </p:spTree>
    <p:extLst>
      <p:ext uri="{BB962C8B-B14F-4D97-AF65-F5344CB8AC3E}">
        <p14:creationId xmlns:p14="http://schemas.microsoft.com/office/powerpoint/2010/main" val="2089555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58701" y="-91533"/>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IOT ENABLERS</a:t>
            </a:r>
          </a:p>
        </p:txBody>
      </p:sp>
      <p:sp>
        <p:nvSpPr>
          <p:cNvPr id="5" name="Rectangle 4">
            <a:extLst>
              <a:ext uri="{FF2B5EF4-FFF2-40B4-BE49-F238E27FC236}">
                <a16:creationId xmlns:a16="http://schemas.microsoft.com/office/drawing/2014/main" id="{8AEE9190-506B-43EE-837D-1D1BDDABE928}"/>
              </a:ext>
            </a:extLst>
          </p:cNvPr>
          <p:cNvSpPr/>
          <p:nvPr/>
        </p:nvSpPr>
        <p:spPr>
          <a:xfrm>
            <a:off x="2819364" y="5250465"/>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11 </a:t>
            </a:r>
            <a:r>
              <a:rPr lang="en-US" altLang="en-US" sz="1400" dirty="0">
                <a:latin typeface="Arial" panose="020B0604020202020204" pitchFamily="34" charset="0"/>
              </a:rPr>
              <a:t>. IoT enablers chart.</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https://www.researchgate.net/figure/Key-enablers-for-future-applications-eg-massive-IoT_fig1_352711541</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3149" y="1060844"/>
            <a:ext cx="476954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dirty="0">
                <a:latin typeface="Arial" panose="020B0604020202020204" pitchFamily="34" charset="0"/>
              </a:rPr>
              <a:t>Hardware: sensors, controllers.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Software: apps, cloud services.</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Connectivity: internet, Bluetooth.</a:t>
            </a:r>
          </a:p>
          <a:p>
            <a:pPr lvl="0" eaLnBrk="0" fontAlgn="base" hangingPunct="0">
              <a:spcBef>
                <a:spcPct val="0"/>
              </a:spcBef>
              <a:spcAft>
                <a:spcPct val="0"/>
              </a:spcAft>
              <a:buFontTx/>
              <a:buChar char="•"/>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rPr>
              <a:t>People: developers and users.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1B29D0A-E355-4C09-BFB0-FB6B8AD22937}"/>
              </a:ext>
            </a:extLst>
          </p:cNvPr>
          <p:cNvPicPr>
            <a:picLocks noChangeAspect="1"/>
          </p:cNvPicPr>
          <p:nvPr/>
        </p:nvPicPr>
        <p:blipFill>
          <a:blip r:embed="rId3"/>
          <a:stretch>
            <a:fillRect/>
          </a:stretch>
        </p:blipFill>
        <p:spPr>
          <a:xfrm>
            <a:off x="3510976" y="1747630"/>
            <a:ext cx="5346153" cy="3362740"/>
          </a:xfrm>
          <a:prstGeom prst="rect">
            <a:avLst/>
          </a:prstGeom>
        </p:spPr>
      </p:pic>
    </p:spTree>
    <p:extLst>
      <p:ext uri="{BB962C8B-B14F-4D97-AF65-F5344CB8AC3E}">
        <p14:creationId xmlns:p14="http://schemas.microsoft.com/office/powerpoint/2010/main" val="313266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8795" y="-89020"/>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CHARACTERISTICS OF IOT</a:t>
            </a:r>
          </a:p>
        </p:txBody>
      </p:sp>
      <p:sp>
        <p:nvSpPr>
          <p:cNvPr id="5" name="Rectangle 4">
            <a:extLst>
              <a:ext uri="{FF2B5EF4-FFF2-40B4-BE49-F238E27FC236}">
                <a16:creationId xmlns:a16="http://schemas.microsoft.com/office/drawing/2014/main" id="{8AEE9190-506B-43EE-837D-1D1BDDABE928}"/>
              </a:ext>
            </a:extLst>
          </p:cNvPr>
          <p:cNvSpPr/>
          <p:nvPr/>
        </p:nvSpPr>
        <p:spPr>
          <a:xfrm>
            <a:off x="1341783" y="5553184"/>
            <a:ext cx="6460434" cy="523220"/>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12 </a:t>
            </a:r>
            <a:r>
              <a:rPr lang="en-US" altLang="en-US" sz="1400" dirty="0">
                <a:latin typeface="Arial" panose="020B0604020202020204" pitchFamily="34" charset="0"/>
              </a:rPr>
              <a:t>. Infographic of IoT characteristics.</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https://www.i-scoop.eu/internet-of-things-iot/</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3149" y="1043206"/>
            <a:ext cx="476954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400" dirty="0">
                <a:latin typeface="Arial" panose="020B0604020202020204" pitchFamily="34" charset="0"/>
              </a:rPr>
              <a:t>Interconnected: devices talk to each other.</a:t>
            </a:r>
          </a:p>
          <a:p>
            <a:pPr lvl="0" eaLnBrk="0" fontAlgn="base" hangingPunct="0">
              <a:spcBef>
                <a:spcPct val="0"/>
              </a:spcBef>
              <a:spcAft>
                <a:spcPct val="0"/>
              </a:spcAft>
              <a:buFontTx/>
              <a:buChar char="•"/>
            </a:pP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dirty="0">
                <a:latin typeface="Arial" panose="020B0604020202020204" pitchFamily="34" charset="0"/>
              </a:rPr>
              <a:t>Smart: makes decisions.</a:t>
            </a:r>
          </a:p>
          <a:p>
            <a:pPr lvl="0" eaLnBrk="0" fontAlgn="base" hangingPunct="0">
              <a:spcBef>
                <a:spcPct val="0"/>
              </a:spcBef>
              <a:spcAft>
                <a:spcPct val="0"/>
              </a:spcAft>
              <a:buFontTx/>
              <a:buChar char="•"/>
            </a:pP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dirty="0">
                <a:latin typeface="Arial" panose="020B0604020202020204" pitchFamily="34" charset="0"/>
              </a:rPr>
              <a:t>Real-time: instant actions.</a:t>
            </a:r>
          </a:p>
          <a:p>
            <a:pPr lvl="0" eaLnBrk="0" fontAlgn="base" hangingPunct="0">
              <a:spcBef>
                <a:spcPct val="0"/>
              </a:spcBef>
              <a:spcAft>
                <a:spcPct val="0"/>
              </a:spcAft>
              <a:buFontTx/>
              <a:buChar char="•"/>
            </a:pP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dirty="0">
                <a:latin typeface="Arial" panose="020B0604020202020204" pitchFamily="34" charset="0"/>
              </a:rPr>
              <a:t>Scalable: can add more devices easily.</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B112FD3-3CF3-4D62-B5E5-D77070DE6F7D}"/>
              </a:ext>
            </a:extLst>
          </p:cNvPr>
          <p:cNvPicPr>
            <a:picLocks noChangeAspect="1"/>
          </p:cNvPicPr>
          <p:nvPr/>
        </p:nvPicPr>
        <p:blipFill>
          <a:blip r:embed="rId3"/>
          <a:stretch>
            <a:fillRect/>
          </a:stretch>
        </p:blipFill>
        <p:spPr>
          <a:xfrm>
            <a:off x="2310517" y="2644589"/>
            <a:ext cx="4522966" cy="2922783"/>
          </a:xfrm>
          <a:prstGeom prst="rect">
            <a:avLst/>
          </a:prstGeom>
        </p:spPr>
      </p:pic>
    </p:spTree>
    <p:extLst>
      <p:ext uri="{BB962C8B-B14F-4D97-AF65-F5344CB8AC3E}">
        <p14:creationId xmlns:p14="http://schemas.microsoft.com/office/powerpoint/2010/main" val="272421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2266" y="-126177"/>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PHYSICAL DESIGN OF IOT</a:t>
            </a:r>
          </a:p>
        </p:txBody>
      </p:sp>
      <p:sp>
        <p:nvSpPr>
          <p:cNvPr id="5" name="Rectangle 4">
            <a:extLst>
              <a:ext uri="{FF2B5EF4-FFF2-40B4-BE49-F238E27FC236}">
                <a16:creationId xmlns:a16="http://schemas.microsoft.com/office/drawing/2014/main" id="{8AEE9190-506B-43EE-837D-1D1BDDABE928}"/>
              </a:ext>
            </a:extLst>
          </p:cNvPr>
          <p:cNvSpPr/>
          <p:nvPr/>
        </p:nvSpPr>
        <p:spPr>
          <a:xfrm>
            <a:off x="152400" y="5411775"/>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13 </a:t>
            </a:r>
            <a:r>
              <a:rPr lang="en-US" altLang="en-US" sz="1400" dirty="0">
                <a:latin typeface="Arial" panose="020B0604020202020204" pitchFamily="34" charset="0"/>
              </a:rPr>
              <a:t>. Inside look of a smart device.</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https://fossbytes.com/whats-inside-smartphone-depth-look-parts-powering-everyday-gadget/</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576530" y="1363664"/>
            <a:ext cx="476954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dirty="0">
                <a:latin typeface="Arial" panose="020B0604020202020204" pitchFamily="34" charset="0"/>
              </a:rPr>
              <a:t>Device design includes:</a:t>
            </a:r>
          </a:p>
          <a:p>
            <a:pPr lvl="0" eaLnBrk="0" fontAlgn="base" hangingPunct="0">
              <a:spcBef>
                <a:spcPct val="0"/>
              </a:spcBef>
              <a:spcAft>
                <a:spcPct val="0"/>
              </a:spcAft>
              <a:buFontTx/>
              <a:buChar char="•"/>
            </a:pPr>
            <a:r>
              <a:rPr lang="en-US" altLang="en-US" sz="1600" dirty="0">
                <a:latin typeface="Arial" panose="020B0604020202020204" pitchFamily="34" charset="0"/>
              </a:rPr>
              <a:t>Sensors</a:t>
            </a:r>
          </a:p>
          <a:p>
            <a:pPr lvl="0" eaLnBrk="0" fontAlgn="base" hangingPunct="0">
              <a:spcBef>
                <a:spcPct val="0"/>
              </a:spcBef>
              <a:spcAft>
                <a:spcPct val="0"/>
              </a:spcAft>
              <a:buFontTx/>
              <a:buChar char="•"/>
            </a:pPr>
            <a:r>
              <a:rPr lang="en-US" altLang="en-US" sz="1600" dirty="0">
                <a:latin typeface="Arial" panose="020B0604020202020204" pitchFamily="34" charset="0"/>
              </a:rPr>
              <a:t>Power supply (battery)</a:t>
            </a:r>
          </a:p>
          <a:p>
            <a:pPr lvl="0" eaLnBrk="0" fontAlgn="base" hangingPunct="0">
              <a:spcBef>
                <a:spcPct val="0"/>
              </a:spcBef>
              <a:spcAft>
                <a:spcPct val="0"/>
              </a:spcAft>
              <a:buFontTx/>
              <a:buChar char="•"/>
            </a:pPr>
            <a:r>
              <a:rPr lang="en-US" altLang="en-US" sz="1600" dirty="0">
                <a:latin typeface="Arial" panose="020B0604020202020204" pitchFamily="34" charset="0"/>
              </a:rPr>
              <a:t>Microcontroller</a:t>
            </a:r>
          </a:p>
          <a:p>
            <a:pPr lvl="0" eaLnBrk="0" fontAlgn="base" hangingPunct="0">
              <a:spcBef>
                <a:spcPct val="0"/>
              </a:spcBef>
              <a:spcAft>
                <a:spcPct val="0"/>
              </a:spcAft>
              <a:buFontTx/>
              <a:buChar char="•"/>
            </a:pPr>
            <a:r>
              <a:rPr lang="en-US" altLang="en-US" sz="1600" dirty="0">
                <a:latin typeface="Arial" panose="020B0604020202020204" pitchFamily="34" charset="0"/>
              </a:rPr>
              <a:t>Enclosure</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Should be small and energy-efficient.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09928C06-CCD6-4632-808B-540F6DBEF6CA}"/>
              </a:ext>
            </a:extLst>
          </p:cNvPr>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1" name="Rectangle 6">
            <a:extLst>
              <a:ext uri="{FF2B5EF4-FFF2-40B4-BE49-F238E27FC236}">
                <a16:creationId xmlns:a16="http://schemas.microsoft.com/office/drawing/2014/main" id="{88B7744C-622D-40D8-89D7-B6A1D7C6D0D3}"/>
              </a:ext>
            </a:extLst>
          </p:cNvPr>
          <p:cNvSpPr>
            <a:spLocks noChangeArrowheads="1"/>
          </p:cNvSpPr>
          <p:nvPr/>
        </p:nvSpPr>
        <p:spPr bwMode="auto">
          <a:xfrm>
            <a:off x="152400" y="168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pic>
        <p:nvPicPr>
          <p:cNvPr id="29" name="Picture 28">
            <a:extLst>
              <a:ext uri="{FF2B5EF4-FFF2-40B4-BE49-F238E27FC236}">
                <a16:creationId xmlns:a16="http://schemas.microsoft.com/office/drawing/2014/main" id="{985D5252-7133-4FCD-A1CB-6D162A63F999}"/>
              </a:ext>
            </a:extLst>
          </p:cNvPr>
          <p:cNvPicPr>
            <a:picLocks noChangeAspect="1"/>
          </p:cNvPicPr>
          <p:nvPr/>
        </p:nvPicPr>
        <p:blipFill>
          <a:blip r:embed="rId3"/>
          <a:stretch>
            <a:fillRect/>
          </a:stretch>
        </p:blipFill>
        <p:spPr>
          <a:xfrm>
            <a:off x="89648" y="1298182"/>
            <a:ext cx="5461150" cy="4113594"/>
          </a:xfrm>
          <a:prstGeom prst="rect">
            <a:avLst/>
          </a:prstGeom>
        </p:spPr>
      </p:pic>
    </p:spTree>
    <p:extLst>
      <p:ext uri="{BB962C8B-B14F-4D97-AF65-F5344CB8AC3E}">
        <p14:creationId xmlns:p14="http://schemas.microsoft.com/office/powerpoint/2010/main" val="415565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2948" y="-169770"/>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POWER SOURCES IN IOT</a:t>
            </a:r>
          </a:p>
        </p:txBody>
      </p:sp>
      <p:sp>
        <p:nvSpPr>
          <p:cNvPr id="5" name="Rectangle 4">
            <a:extLst>
              <a:ext uri="{FF2B5EF4-FFF2-40B4-BE49-F238E27FC236}">
                <a16:creationId xmlns:a16="http://schemas.microsoft.com/office/drawing/2014/main" id="{8AEE9190-506B-43EE-837D-1D1BDDABE928}"/>
              </a:ext>
            </a:extLst>
          </p:cNvPr>
          <p:cNvSpPr/>
          <p:nvPr/>
        </p:nvSpPr>
        <p:spPr>
          <a:xfrm>
            <a:off x="152400" y="5499126"/>
            <a:ext cx="6460434" cy="523220"/>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14 </a:t>
            </a:r>
            <a:r>
              <a:rPr lang="en-US" altLang="en-US" sz="1400" dirty="0">
                <a:latin typeface="Arial" panose="020B0604020202020204" pitchFamily="34" charset="0"/>
              </a:rPr>
              <a:t>. IoT device with solar panel.</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https://voltaicsystems.com/remote-power-systems-iot/</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5782718" y="2697416"/>
            <a:ext cx="47695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dirty="0">
                <a:latin typeface="Arial" panose="020B0604020202020204" pitchFamily="34" charset="0"/>
              </a:rPr>
              <a:t>Batteries, solar cells, USB power.</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Should last long for efficiency.</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Low-power design is important.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09928C06-CCD6-4632-808B-540F6DBEF6CA}"/>
              </a:ext>
            </a:extLst>
          </p:cNvPr>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1" name="Rectangle 6">
            <a:extLst>
              <a:ext uri="{FF2B5EF4-FFF2-40B4-BE49-F238E27FC236}">
                <a16:creationId xmlns:a16="http://schemas.microsoft.com/office/drawing/2014/main" id="{88B7744C-622D-40D8-89D7-B6A1D7C6D0D3}"/>
              </a:ext>
            </a:extLst>
          </p:cNvPr>
          <p:cNvSpPr>
            <a:spLocks noChangeArrowheads="1"/>
          </p:cNvSpPr>
          <p:nvPr/>
        </p:nvSpPr>
        <p:spPr bwMode="auto">
          <a:xfrm>
            <a:off x="152400" y="168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pic>
        <p:nvPicPr>
          <p:cNvPr id="3" name="Picture 2">
            <a:extLst>
              <a:ext uri="{FF2B5EF4-FFF2-40B4-BE49-F238E27FC236}">
                <a16:creationId xmlns:a16="http://schemas.microsoft.com/office/drawing/2014/main" id="{BFECADC9-DE13-4D74-9963-D053AA5ADA55}"/>
              </a:ext>
            </a:extLst>
          </p:cNvPr>
          <p:cNvPicPr>
            <a:picLocks noChangeAspect="1"/>
          </p:cNvPicPr>
          <p:nvPr/>
        </p:nvPicPr>
        <p:blipFill>
          <a:blip r:embed="rId3"/>
          <a:stretch>
            <a:fillRect/>
          </a:stretch>
        </p:blipFill>
        <p:spPr>
          <a:xfrm>
            <a:off x="484093" y="1301232"/>
            <a:ext cx="5114317" cy="4115808"/>
          </a:xfrm>
          <a:prstGeom prst="rect">
            <a:avLst/>
          </a:prstGeom>
        </p:spPr>
      </p:pic>
    </p:spTree>
    <p:extLst>
      <p:ext uri="{BB962C8B-B14F-4D97-AF65-F5344CB8AC3E}">
        <p14:creationId xmlns:p14="http://schemas.microsoft.com/office/powerpoint/2010/main" val="3807855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78075"/>
            <a:ext cx="6561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COMMUNICATION TECHNOLOGIES</a:t>
            </a:r>
          </a:p>
        </p:txBody>
      </p:sp>
      <p:sp>
        <p:nvSpPr>
          <p:cNvPr id="5" name="Rectangle 4">
            <a:extLst>
              <a:ext uri="{FF2B5EF4-FFF2-40B4-BE49-F238E27FC236}">
                <a16:creationId xmlns:a16="http://schemas.microsoft.com/office/drawing/2014/main" id="{8AEE9190-506B-43EE-837D-1D1BDDABE928}"/>
              </a:ext>
            </a:extLst>
          </p:cNvPr>
          <p:cNvSpPr/>
          <p:nvPr/>
        </p:nvSpPr>
        <p:spPr>
          <a:xfrm>
            <a:off x="2149743" y="5271914"/>
            <a:ext cx="6460434" cy="954107"/>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15 </a:t>
            </a:r>
            <a:r>
              <a:rPr lang="en-US" altLang="en-US" sz="1400" dirty="0">
                <a:latin typeface="Arial" panose="020B0604020202020204" pitchFamily="34" charset="0"/>
              </a:rPr>
              <a:t>. Logos of communication technologies.</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https://www.123rf.com/photo_97075726_set-of-technology-network-and-science-logo-technology-communication-and-science-badges-icons-and-des.html</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152400" y="2501925"/>
            <a:ext cx="476954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dirty="0">
                <a:latin typeface="Arial" panose="020B0604020202020204" pitchFamily="34" charset="0"/>
              </a:rPr>
              <a:t>Wi-Fi: good for homes.</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Bluetooth: short-range.</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err="1">
                <a:latin typeface="Arial" panose="020B0604020202020204" pitchFamily="34" charset="0"/>
              </a:rPr>
              <a:t>LoRa</a:t>
            </a:r>
            <a:r>
              <a:rPr lang="en-US" altLang="en-US" sz="1600" dirty="0">
                <a:latin typeface="Arial" panose="020B0604020202020204" pitchFamily="34" charset="0"/>
              </a:rPr>
              <a:t>: long-range, low-power.</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Zigbee: mesh network.</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09928C06-CCD6-4632-808B-540F6DBEF6CA}"/>
              </a:ext>
            </a:extLst>
          </p:cNvPr>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1" name="Rectangle 6">
            <a:extLst>
              <a:ext uri="{FF2B5EF4-FFF2-40B4-BE49-F238E27FC236}">
                <a16:creationId xmlns:a16="http://schemas.microsoft.com/office/drawing/2014/main" id="{88B7744C-622D-40D8-89D7-B6A1D7C6D0D3}"/>
              </a:ext>
            </a:extLst>
          </p:cNvPr>
          <p:cNvSpPr>
            <a:spLocks noChangeArrowheads="1"/>
          </p:cNvSpPr>
          <p:nvPr/>
        </p:nvSpPr>
        <p:spPr bwMode="auto">
          <a:xfrm>
            <a:off x="152400" y="168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pic>
        <p:nvPicPr>
          <p:cNvPr id="4" name="Picture 3">
            <a:extLst>
              <a:ext uri="{FF2B5EF4-FFF2-40B4-BE49-F238E27FC236}">
                <a16:creationId xmlns:a16="http://schemas.microsoft.com/office/drawing/2014/main" id="{CD3A1A29-DA56-4C56-A218-23D1A2B0FA43}"/>
              </a:ext>
            </a:extLst>
          </p:cNvPr>
          <p:cNvPicPr>
            <a:picLocks noChangeAspect="1"/>
          </p:cNvPicPr>
          <p:nvPr/>
        </p:nvPicPr>
        <p:blipFill>
          <a:blip r:embed="rId3"/>
          <a:stretch>
            <a:fillRect/>
          </a:stretch>
        </p:blipFill>
        <p:spPr>
          <a:xfrm>
            <a:off x="3398583" y="1124064"/>
            <a:ext cx="3962753" cy="4147850"/>
          </a:xfrm>
          <a:prstGeom prst="rect">
            <a:avLst/>
          </a:prstGeom>
        </p:spPr>
      </p:pic>
    </p:spTree>
    <p:extLst>
      <p:ext uri="{BB962C8B-B14F-4D97-AF65-F5344CB8AC3E}">
        <p14:creationId xmlns:p14="http://schemas.microsoft.com/office/powerpoint/2010/main" val="321485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1952" y="-130755"/>
            <a:ext cx="6561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CHALLENGES IN IOT</a:t>
            </a:r>
          </a:p>
        </p:txBody>
      </p:sp>
      <p:sp>
        <p:nvSpPr>
          <p:cNvPr id="5" name="Rectangle 4">
            <a:extLst>
              <a:ext uri="{FF2B5EF4-FFF2-40B4-BE49-F238E27FC236}">
                <a16:creationId xmlns:a16="http://schemas.microsoft.com/office/drawing/2014/main" id="{8AEE9190-506B-43EE-837D-1D1BDDABE928}"/>
              </a:ext>
            </a:extLst>
          </p:cNvPr>
          <p:cNvSpPr/>
          <p:nvPr/>
        </p:nvSpPr>
        <p:spPr>
          <a:xfrm>
            <a:off x="2802487" y="5033736"/>
            <a:ext cx="6460434" cy="954107"/>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16 </a:t>
            </a:r>
            <a:r>
              <a:rPr lang="en-US" altLang="en-US" sz="1400" dirty="0">
                <a:latin typeface="Arial" panose="020B0604020202020204" pitchFamily="34" charset="0"/>
              </a:rPr>
              <a:t>. Padlock on digital data background. </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https://pikbest.com/backgrounds/security-lock-abstract-data-image-holographic-on-blue-background-a-3d-rendering-representing-internet-safety_9790053.html</a:t>
            </a:r>
          </a:p>
        </p:txBody>
      </p:sp>
      <p:sp>
        <p:nvSpPr>
          <p:cNvPr id="7" name="Rectangle 2">
            <a:extLst>
              <a:ext uri="{FF2B5EF4-FFF2-40B4-BE49-F238E27FC236}">
                <a16:creationId xmlns:a16="http://schemas.microsoft.com/office/drawing/2014/main" id="{6675009C-BEE8-4625-B5D4-B50A7678E3A0}"/>
              </a:ext>
            </a:extLst>
          </p:cNvPr>
          <p:cNvSpPr>
            <a:spLocks noChangeArrowheads="1"/>
          </p:cNvSpPr>
          <p:nvPr/>
        </p:nvSpPr>
        <p:spPr bwMode="auto">
          <a:xfrm>
            <a:off x="152400" y="1784378"/>
            <a:ext cx="308497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dirty="0">
                <a:latin typeface="Arial" panose="020B0604020202020204" pitchFamily="34" charset="0"/>
              </a:rPr>
              <a:t>Security: protect user data.</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Power: battery life.</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Compatibility: different devices working together.</a:t>
            </a:r>
          </a:p>
          <a:p>
            <a:pPr lvl="0" eaLnBrk="0" fontAlgn="base" hangingPunct="0">
              <a:spcBef>
                <a:spcPct val="0"/>
              </a:spcBef>
              <a:spcAft>
                <a:spcPct val="0"/>
              </a:spcAft>
              <a:buFontTx/>
              <a:buChar char="•"/>
            </a:pPr>
            <a:endParaRPr lang="en-US" altLang="en-US" sz="1600" dirty="0">
              <a:latin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rPr>
              <a:t>Cost: components and maintenance.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09928C06-CCD6-4632-808B-540F6DBEF6CA}"/>
              </a:ext>
            </a:extLst>
          </p:cNvPr>
          <p:cNvSpPr>
            <a:spLocks noChangeArrowheads="1"/>
          </p:cNvSpPr>
          <p:nvPr/>
        </p:nvSpPr>
        <p:spPr bwMode="auto">
          <a:xfrm>
            <a:off x="0" y="15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1" name="Rectangle 6">
            <a:extLst>
              <a:ext uri="{FF2B5EF4-FFF2-40B4-BE49-F238E27FC236}">
                <a16:creationId xmlns:a16="http://schemas.microsoft.com/office/drawing/2014/main" id="{88B7744C-622D-40D8-89D7-B6A1D7C6D0D3}"/>
              </a:ext>
            </a:extLst>
          </p:cNvPr>
          <p:cNvSpPr>
            <a:spLocks noChangeArrowheads="1"/>
          </p:cNvSpPr>
          <p:nvPr/>
        </p:nvSpPr>
        <p:spPr bwMode="auto">
          <a:xfrm>
            <a:off x="152400" y="168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pic>
        <p:nvPicPr>
          <p:cNvPr id="6" name="Picture 5">
            <a:extLst>
              <a:ext uri="{FF2B5EF4-FFF2-40B4-BE49-F238E27FC236}">
                <a16:creationId xmlns:a16="http://schemas.microsoft.com/office/drawing/2014/main" id="{97A233A1-69E8-48CF-95F9-F9C46E8DF607}"/>
              </a:ext>
            </a:extLst>
          </p:cNvPr>
          <p:cNvPicPr>
            <a:picLocks noChangeAspect="1"/>
          </p:cNvPicPr>
          <p:nvPr/>
        </p:nvPicPr>
        <p:blipFill>
          <a:blip r:embed="rId3"/>
          <a:stretch>
            <a:fillRect/>
          </a:stretch>
        </p:blipFill>
        <p:spPr>
          <a:xfrm>
            <a:off x="3237369" y="1414109"/>
            <a:ext cx="5590669" cy="3585882"/>
          </a:xfrm>
          <a:prstGeom prst="rect">
            <a:avLst/>
          </a:prstGeom>
        </p:spPr>
      </p:pic>
    </p:spTree>
    <p:extLst>
      <p:ext uri="{BB962C8B-B14F-4D97-AF65-F5344CB8AC3E}">
        <p14:creationId xmlns:p14="http://schemas.microsoft.com/office/powerpoint/2010/main" val="121566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87675" y="-116450"/>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INTRODUCTION TO IOT</a:t>
            </a:r>
          </a:p>
        </p:txBody>
      </p:sp>
      <p:sp>
        <p:nvSpPr>
          <p:cNvPr id="3" name="Rectangle 1">
            <a:extLst>
              <a:ext uri="{FF2B5EF4-FFF2-40B4-BE49-F238E27FC236}">
                <a16:creationId xmlns:a16="http://schemas.microsoft.com/office/drawing/2014/main" id="{525F4EA8-C08F-46C2-920B-060ECA921955}"/>
              </a:ext>
            </a:extLst>
          </p:cNvPr>
          <p:cNvSpPr>
            <a:spLocks noChangeArrowheads="1"/>
          </p:cNvSpPr>
          <p:nvPr/>
        </p:nvSpPr>
        <p:spPr bwMode="auto">
          <a:xfrm>
            <a:off x="149087" y="760881"/>
            <a:ext cx="88458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algn="just" eaLnBrk="0" fontAlgn="base" hangingPunct="0">
              <a:spcBef>
                <a:spcPct val="0"/>
              </a:spcBef>
              <a:spcAft>
                <a:spcPct val="0"/>
              </a:spcAft>
              <a:buFontTx/>
              <a:buChar char="•"/>
            </a:pPr>
            <a:r>
              <a:rPr lang="en-US" altLang="en-US" dirty="0">
                <a:latin typeface="Arial" panose="020B0604020202020204" pitchFamily="34" charset="0"/>
              </a:rPr>
              <a:t>IoT stands for Internet of Things.</a:t>
            </a:r>
          </a:p>
          <a:p>
            <a:pPr lvl="0" algn="just" eaLnBrk="0" fontAlgn="base" hangingPunct="0">
              <a:spcBef>
                <a:spcPct val="0"/>
              </a:spcBef>
              <a:spcAft>
                <a:spcPct val="0"/>
              </a:spcAft>
              <a:buFontTx/>
              <a:buChar char="•"/>
            </a:pPr>
            <a:endParaRPr lang="en-US" altLang="en-US" dirty="0">
              <a:latin typeface="Arial" panose="020B0604020202020204" pitchFamily="34" charset="0"/>
            </a:endParaRPr>
          </a:p>
          <a:p>
            <a:pPr lvl="0" algn="just" eaLnBrk="0" fontAlgn="base" hangingPunct="0">
              <a:spcBef>
                <a:spcPct val="0"/>
              </a:spcBef>
              <a:spcAft>
                <a:spcPct val="0"/>
              </a:spcAft>
              <a:buFontTx/>
              <a:buChar char="•"/>
            </a:pPr>
            <a:r>
              <a:rPr lang="en-US" altLang="en-US" dirty="0">
                <a:latin typeface="Arial" panose="020B0604020202020204" pitchFamily="34" charset="0"/>
              </a:rPr>
              <a:t>It means connecting everyday objects to the internet.</a:t>
            </a:r>
          </a:p>
          <a:p>
            <a:pPr lvl="0" algn="just" eaLnBrk="0" fontAlgn="base" hangingPunct="0">
              <a:spcBef>
                <a:spcPct val="0"/>
              </a:spcBef>
              <a:spcAft>
                <a:spcPct val="0"/>
              </a:spcAft>
              <a:buFontTx/>
              <a:buChar char="•"/>
            </a:pPr>
            <a:endParaRPr lang="en-US" altLang="en-US" dirty="0">
              <a:latin typeface="Arial" panose="020B0604020202020204" pitchFamily="34" charset="0"/>
            </a:endParaRPr>
          </a:p>
          <a:p>
            <a:pPr lvl="0" algn="just" eaLnBrk="0" fontAlgn="base" hangingPunct="0">
              <a:spcBef>
                <a:spcPct val="0"/>
              </a:spcBef>
              <a:spcAft>
                <a:spcPct val="0"/>
              </a:spcAft>
              <a:buFontTx/>
              <a:buChar char="•"/>
            </a:pPr>
            <a:r>
              <a:rPr lang="en-US" altLang="en-US" dirty="0">
                <a:latin typeface="Arial" panose="020B0604020202020204" pitchFamily="34" charset="0"/>
              </a:rPr>
              <a:t>These objects can send and receive data.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AEE9190-506B-43EE-837D-1D1BDDABE928}"/>
              </a:ext>
            </a:extLst>
          </p:cNvPr>
          <p:cNvSpPr/>
          <p:nvPr/>
        </p:nvSpPr>
        <p:spPr>
          <a:xfrm>
            <a:off x="1341783" y="5266122"/>
            <a:ext cx="6460434" cy="830997"/>
          </a:xfrm>
          <a:prstGeom prst="rect">
            <a:avLst/>
          </a:prstGeom>
        </p:spPr>
        <p:txBody>
          <a:bodyPr wrap="square">
            <a:spAutoFit/>
          </a:bodyPr>
          <a:lstStyle/>
          <a:p>
            <a:pPr lvl="0" algn="ctr" eaLnBrk="0" fontAlgn="base" hangingPunct="0">
              <a:spcBef>
                <a:spcPct val="0"/>
              </a:spcBef>
              <a:spcAft>
                <a:spcPct val="0"/>
              </a:spcAft>
            </a:pPr>
            <a:r>
              <a:rPr lang="en-US" altLang="en-US" sz="1600" b="1" dirty="0">
                <a:latin typeface="Arial" panose="020B0604020202020204" pitchFamily="34" charset="0"/>
              </a:rPr>
              <a:t>Figure 1. </a:t>
            </a:r>
            <a:r>
              <a:rPr lang="en-US" altLang="en-US" sz="1600" dirty="0">
                <a:latin typeface="Arial" panose="020B0604020202020204" pitchFamily="34" charset="0"/>
              </a:rPr>
              <a:t>Smart home devices connected to the internet.</a:t>
            </a:r>
          </a:p>
          <a:p>
            <a:pPr lvl="0" algn="ctr" eaLnBrk="0" fontAlgn="base" hangingPunct="0">
              <a:spcBef>
                <a:spcPct val="0"/>
              </a:spcBef>
              <a:spcAft>
                <a:spcPct val="0"/>
              </a:spcAft>
            </a:pPr>
            <a:r>
              <a:rPr lang="en-US" altLang="en-US" sz="1600" b="1" dirty="0">
                <a:latin typeface="Arial" panose="020B0604020202020204" pitchFamily="34" charset="0"/>
              </a:rPr>
              <a:t>Ref: </a:t>
            </a:r>
            <a:r>
              <a:rPr lang="en-US" altLang="en-US" sz="1600" dirty="0">
                <a:latin typeface="Arial" panose="020B0604020202020204" pitchFamily="34" charset="0"/>
              </a:rPr>
              <a:t>https://www.gatewayfiber.com/blog/how-much-internet-speed-do-you-need-for-a-smart-home</a:t>
            </a:r>
          </a:p>
        </p:txBody>
      </p:sp>
      <p:pic>
        <p:nvPicPr>
          <p:cNvPr id="7" name="Picture 6">
            <a:extLst>
              <a:ext uri="{FF2B5EF4-FFF2-40B4-BE49-F238E27FC236}">
                <a16:creationId xmlns:a16="http://schemas.microsoft.com/office/drawing/2014/main" id="{853DA2CC-0D77-4A80-B439-7B60D517F576}"/>
              </a:ext>
            </a:extLst>
          </p:cNvPr>
          <p:cNvPicPr>
            <a:picLocks noChangeAspect="1"/>
          </p:cNvPicPr>
          <p:nvPr/>
        </p:nvPicPr>
        <p:blipFill>
          <a:blip r:embed="rId3"/>
          <a:stretch>
            <a:fillRect/>
          </a:stretch>
        </p:blipFill>
        <p:spPr>
          <a:xfrm>
            <a:off x="2802573" y="2594073"/>
            <a:ext cx="3788727" cy="2672050"/>
          </a:xfrm>
          <a:prstGeom prst="rect">
            <a:avLst/>
          </a:prstGeom>
        </p:spPr>
      </p:pic>
    </p:spTree>
    <p:extLst>
      <p:ext uri="{BB962C8B-B14F-4D97-AF65-F5344CB8AC3E}">
        <p14:creationId xmlns:p14="http://schemas.microsoft.com/office/powerpoint/2010/main" val="2220231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5128" y="-107575"/>
            <a:ext cx="5014354" cy="877331"/>
          </a:xfrm>
        </p:spPr>
        <p:txBody>
          <a:bodyPr>
            <a:noAutofit/>
          </a:bodyPr>
          <a:lstStyle/>
          <a:p>
            <a:pPr algn="l"/>
            <a:r>
              <a:rPr lang="en-PH" sz="2800" b="1" dirty="0">
                <a:solidFill>
                  <a:srgbClr val="FFFF00"/>
                </a:solidFill>
                <a:latin typeface="Arial" panose="020B0604020202020204" pitchFamily="34" charset="0"/>
                <a:cs typeface="Arial" panose="020B0604020202020204" pitchFamily="34" charset="0"/>
              </a:rPr>
              <a:t>CONCLUSION</a:t>
            </a:r>
          </a:p>
        </p:txBody>
      </p:sp>
      <p:sp>
        <p:nvSpPr>
          <p:cNvPr id="3" name="Rectangle 2">
            <a:extLst>
              <a:ext uri="{FF2B5EF4-FFF2-40B4-BE49-F238E27FC236}">
                <a16:creationId xmlns:a16="http://schemas.microsoft.com/office/drawing/2014/main" id="{ACB49031-A4D9-40DF-93D6-0A7A6CB61C85}"/>
              </a:ext>
            </a:extLst>
          </p:cNvPr>
          <p:cNvSpPr/>
          <p:nvPr/>
        </p:nvSpPr>
        <p:spPr>
          <a:xfrm>
            <a:off x="125128" y="1473217"/>
            <a:ext cx="8893744" cy="3416320"/>
          </a:xfrm>
          <a:prstGeom prst="rect">
            <a:avLst/>
          </a:prstGeom>
        </p:spPr>
        <p:txBody>
          <a:bodyPr wrap="square">
            <a:spAutoFit/>
          </a:bodyPr>
          <a:lstStyle/>
          <a:p>
            <a:pPr algn="just"/>
            <a:r>
              <a:rPr lang="en-US" dirty="0"/>
              <a:t>              The convergence of IoT and embedded systems is the driving force behind the creation of a smart, interconnected world, where everyday objects possess the ability to sense, process, and communicate data. This powerful combination is transforming industries, automating processes, and enhancing our daily lives in profound ways. A foundational understanding of embedded systems and IoT principles empowers individuals and developers to become active participants in this revolution, enabling them to design and implement their own innovative smart devices and solutions. Whether it's building a simple sensor network or developing a complex IoT application, the key is to begin with manageable projects, gradually expanding knowledge and skills to tackle more ambitious and impactful endeavors. By embracing this approach of incremental learning and development, we can unlock the full potential of IoT and embedded systems, contributing to a future where technology seamlessly integrates with our environment and empowers us in unprecedented ways.</a:t>
            </a:r>
            <a:endParaRPr lang="en-PH" dirty="0"/>
          </a:p>
        </p:txBody>
      </p:sp>
    </p:spTree>
    <p:extLst>
      <p:ext uri="{BB962C8B-B14F-4D97-AF65-F5344CB8AC3E}">
        <p14:creationId xmlns:p14="http://schemas.microsoft.com/office/powerpoint/2010/main" val="1591438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1814" y="3721854"/>
            <a:ext cx="5860372" cy="877331"/>
          </a:xfrm>
        </p:spPr>
        <p:txBody>
          <a:bodyPr>
            <a:noAutofit/>
          </a:bodyPr>
          <a:lstStyle/>
          <a:p>
            <a:r>
              <a:rPr lang="en-US" sz="4800" b="1" dirty="0">
                <a:latin typeface="Arial" panose="020B0604020202020204" pitchFamily="34" charset="0"/>
                <a:cs typeface="Arial" panose="020B0604020202020204" pitchFamily="34" charset="0"/>
              </a:rPr>
              <a:t>Before you go….. </a:t>
            </a:r>
            <a:br>
              <a:rPr lang="en-US" sz="4800" b="1" dirty="0">
                <a:latin typeface="Arial" panose="020B0604020202020204" pitchFamily="34" charset="0"/>
                <a:cs typeface="Arial" panose="020B0604020202020204" pitchFamily="34" charset="0"/>
              </a:rPr>
            </a:b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 Let’s test your knowledge</a:t>
            </a:r>
            <a:endParaRPr lang="en-PH"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437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58E7EFF-0674-451F-8455-0EE2FDCCA2E9}"/>
              </a:ext>
            </a:extLst>
          </p:cNvPr>
          <p:cNvSpPr txBox="1"/>
          <p:nvPr/>
        </p:nvSpPr>
        <p:spPr>
          <a:xfrm>
            <a:off x="540334" y="1065893"/>
            <a:ext cx="4456499" cy="5170646"/>
          </a:xfrm>
          <a:prstGeom prst="rect">
            <a:avLst/>
          </a:prstGeom>
          <a:noFill/>
        </p:spPr>
        <p:txBody>
          <a:bodyPr wrap="square" rtlCol="0">
            <a:spAutoFit/>
          </a:bodyPr>
          <a:lstStyle/>
          <a:p>
            <a:r>
              <a:rPr lang="en-PH" sz="1100" b="1" dirty="0"/>
              <a:t>1.  What does IoT stand for?</a:t>
            </a:r>
            <a:br>
              <a:rPr lang="en-PH" sz="1100" dirty="0"/>
            </a:br>
            <a:r>
              <a:rPr lang="en-PH" sz="1100" dirty="0"/>
              <a:t>a. Internet of Televisions</a:t>
            </a:r>
            <a:br>
              <a:rPr lang="en-PH" sz="1100" dirty="0"/>
            </a:br>
            <a:r>
              <a:rPr lang="en-PH" sz="1100" dirty="0"/>
              <a:t>b. Internet of Tasks</a:t>
            </a:r>
            <a:br>
              <a:rPr lang="en-PH" sz="1100" dirty="0"/>
            </a:br>
            <a:r>
              <a:rPr lang="en-PH" sz="1100" dirty="0"/>
              <a:t>c. Internet of Things</a:t>
            </a:r>
            <a:br>
              <a:rPr lang="en-PH" sz="1100" dirty="0"/>
            </a:br>
            <a:r>
              <a:rPr lang="en-PH" sz="1100" dirty="0"/>
              <a:t>d. Internal Operating Technology</a:t>
            </a:r>
          </a:p>
          <a:p>
            <a:endParaRPr lang="en-PH" sz="1100" dirty="0"/>
          </a:p>
          <a:p>
            <a:r>
              <a:rPr lang="en-PH" sz="1100" b="1" dirty="0"/>
              <a:t>2.  What is the main purpose of IoT devices?</a:t>
            </a:r>
            <a:br>
              <a:rPr lang="en-PH" sz="1100" b="1" dirty="0"/>
            </a:br>
            <a:r>
              <a:rPr lang="en-PH" sz="1100" dirty="0"/>
              <a:t>a. To make calls</a:t>
            </a:r>
            <a:br>
              <a:rPr lang="en-PH" sz="1100" dirty="0"/>
            </a:br>
            <a:r>
              <a:rPr lang="en-PH" sz="1100" dirty="0"/>
              <a:t>b. To connect to social media</a:t>
            </a:r>
            <a:br>
              <a:rPr lang="en-PH" sz="1100" dirty="0"/>
            </a:br>
            <a:r>
              <a:rPr lang="en-PH" sz="1100" dirty="0"/>
              <a:t>c. To collect and exchange data</a:t>
            </a:r>
            <a:br>
              <a:rPr lang="en-PH" sz="1100" dirty="0"/>
            </a:br>
            <a:r>
              <a:rPr lang="en-PH" sz="1100" dirty="0"/>
              <a:t>d. To play games</a:t>
            </a:r>
          </a:p>
          <a:p>
            <a:pPr marL="228600" indent="-228600">
              <a:buAutoNum type="arabicPeriod"/>
            </a:pPr>
            <a:endParaRPr lang="en-PH" sz="1100" b="1" dirty="0"/>
          </a:p>
          <a:p>
            <a:r>
              <a:rPr lang="en-PH" sz="1100" b="1" dirty="0"/>
              <a:t>3.  Which of the following is a common IoT device?</a:t>
            </a:r>
            <a:br>
              <a:rPr lang="en-PH" sz="1100" b="1" dirty="0"/>
            </a:br>
            <a:r>
              <a:rPr lang="en-PH" sz="1100" dirty="0"/>
              <a:t>a. Flash drive</a:t>
            </a:r>
            <a:br>
              <a:rPr lang="en-PH" sz="1100" dirty="0"/>
            </a:br>
            <a:r>
              <a:rPr lang="en-PH" sz="1100" dirty="0"/>
              <a:t>b. Smartwatch</a:t>
            </a:r>
            <a:br>
              <a:rPr lang="en-PH" sz="1100" dirty="0"/>
            </a:br>
            <a:r>
              <a:rPr lang="en-PH" sz="1100" dirty="0"/>
              <a:t>c. CRT Monitor</a:t>
            </a:r>
            <a:br>
              <a:rPr lang="en-PH" sz="1100" dirty="0"/>
            </a:br>
            <a:r>
              <a:rPr lang="en-PH" sz="1100" dirty="0"/>
              <a:t>d. DVD Player</a:t>
            </a:r>
          </a:p>
          <a:p>
            <a:endParaRPr lang="en-PH" sz="1100" dirty="0"/>
          </a:p>
          <a:p>
            <a:r>
              <a:rPr lang="en-PH" sz="1100" b="1" dirty="0"/>
              <a:t>4.  What is an embedded system?</a:t>
            </a:r>
            <a:br>
              <a:rPr lang="en-PH" sz="1100" b="1" dirty="0"/>
            </a:br>
            <a:r>
              <a:rPr lang="en-PH" sz="1100" dirty="0"/>
              <a:t>a. A system that can only run games</a:t>
            </a:r>
            <a:br>
              <a:rPr lang="en-PH" sz="1100" dirty="0"/>
            </a:br>
            <a:r>
              <a:rPr lang="en-PH" sz="1100" dirty="0"/>
              <a:t>b. A complete computer program</a:t>
            </a:r>
            <a:br>
              <a:rPr lang="en-PH" sz="1100" dirty="0"/>
            </a:br>
            <a:r>
              <a:rPr lang="en-PH" sz="1100" dirty="0"/>
              <a:t>c. A small computer built into a device</a:t>
            </a:r>
            <a:br>
              <a:rPr lang="en-PH" sz="1100" dirty="0"/>
            </a:br>
            <a:r>
              <a:rPr lang="en-PH" sz="1100" dirty="0"/>
              <a:t>d. A smartphone application</a:t>
            </a:r>
          </a:p>
          <a:p>
            <a:pPr marL="228600" indent="-228600">
              <a:buAutoNum type="arabicPeriod"/>
            </a:pPr>
            <a:endParaRPr lang="en-PH" sz="1100" dirty="0"/>
          </a:p>
          <a:p>
            <a:r>
              <a:rPr lang="en-PH" sz="1100" b="1" dirty="0"/>
              <a:t>5.  What component is used in IoT to collect data?</a:t>
            </a:r>
            <a:br>
              <a:rPr lang="en-PH" sz="1100" b="1" dirty="0"/>
            </a:br>
            <a:r>
              <a:rPr lang="en-PH" sz="1100" dirty="0"/>
              <a:t>a. Printer</a:t>
            </a:r>
            <a:br>
              <a:rPr lang="en-PH" sz="1100" dirty="0"/>
            </a:br>
            <a:r>
              <a:rPr lang="en-PH" sz="1100" dirty="0"/>
              <a:t>b. Sensor</a:t>
            </a:r>
            <a:br>
              <a:rPr lang="en-PH" sz="1100" dirty="0"/>
            </a:br>
            <a:r>
              <a:rPr lang="en-PH" sz="1100" dirty="0"/>
              <a:t>c. Speaker</a:t>
            </a:r>
            <a:br>
              <a:rPr lang="en-PH" sz="1100" dirty="0"/>
            </a:br>
            <a:r>
              <a:rPr lang="en-PH" sz="1100" dirty="0"/>
              <a:t>d. Keyboard</a:t>
            </a:r>
          </a:p>
          <a:p>
            <a:r>
              <a:rPr lang="en-PH" sz="1100" dirty="0"/>
              <a:t> </a:t>
            </a:r>
          </a:p>
        </p:txBody>
      </p:sp>
      <p:sp>
        <p:nvSpPr>
          <p:cNvPr id="10" name="TextBox 9">
            <a:extLst>
              <a:ext uri="{FF2B5EF4-FFF2-40B4-BE49-F238E27FC236}">
                <a16:creationId xmlns:a16="http://schemas.microsoft.com/office/drawing/2014/main" id="{2A1FFCFF-063A-495E-8BC4-2413E23C05AC}"/>
              </a:ext>
            </a:extLst>
          </p:cNvPr>
          <p:cNvSpPr txBox="1"/>
          <p:nvPr/>
        </p:nvSpPr>
        <p:spPr>
          <a:xfrm>
            <a:off x="4389213" y="1065893"/>
            <a:ext cx="4456499" cy="5170646"/>
          </a:xfrm>
          <a:prstGeom prst="rect">
            <a:avLst/>
          </a:prstGeom>
          <a:noFill/>
        </p:spPr>
        <p:txBody>
          <a:bodyPr wrap="square" rtlCol="0">
            <a:spAutoFit/>
          </a:bodyPr>
          <a:lstStyle/>
          <a:p>
            <a:pPr lvl="0"/>
            <a:r>
              <a:rPr lang="en-PH" sz="1100" b="1" dirty="0"/>
              <a:t>6.  What is the function of an actuator in IoT?</a:t>
            </a:r>
            <a:br>
              <a:rPr lang="en-PH" sz="1100" b="1" dirty="0"/>
            </a:br>
            <a:r>
              <a:rPr lang="en-PH" sz="1100" dirty="0"/>
              <a:t>a. To send notifications</a:t>
            </a:r>
            <a:br>
              <a:rPr lang="en-PH" sz="1100" dirty="0"/>
            </a:br>
            <a:r>
              <a:rPr lang="en-PH" sz="1100" dirty="0"/>
              <a:t>b. To collect weather data</a:t>
            </a:r>
            <a:br>
              <a:rPr lang="en-PH" sz="1100" dirty="0"/>
            </a:br>
            <a:r>
              <a:rPr lang="en-PH" sz="1100" dirty="0"/>
              <a:t>c. To perform physical actions</a:t>
            </a:r>
            <a:br>
              <a:rPr lang="en-PH" sz="1100" dirty="0"/>
            </a:br>
            <a:r>
              <a:rPr lang="en-PH" sz="1100" dirty="0"/>
              <a:t>d. To monitor the internet</a:t>
            </a:r>
          </a:p>
          <a:p>
            <a:r>
              <a:rPr lang="en-PH" sz="1100" dirty="0"/>
              <a:t> </a:t>
            </a:r>
          </a:p>
          <a:p>
            <a:r>
              <a:rPr lang="en-PH" sz="1100" b="1" dirty="0"/>
              <a:t>7.  Which of these is a microcontroller used in IoT projects?</a:t>
            </a:r>
            <a:br>
              <a:rPr lang="en-PH" sz="1100" b="1" dirty="0"/>
            </a:br>
            <a:r>
              <a:rPr lang="en-PH" sz="1100" dirty="0"/>
              <a:t>a. Intel Core i9</a:t>
            </a:r>
            <a:br>
              <a:rPr lang="en-PH" sz="1100" dirty="0"/>
            </a:br>
            <a:r>
              <a:rPr lang="en-PH" sz="1100" dirty="0"/>
              <a:t>b. AMD Ryzen</a:t>
            </a:r>
            <a:br>
              <a:rPr lang="en-PH" sz="1100" dirty="0"/>
            </a:br>
            <a:r>
              <a:rPr lang="en-PH" sz="1100" dirty="0"/>
              <a:t>c. Raspberry Pi</a:t>
            </a:r>
            <a:br>
              <a:rPr lang="en-PH" sz="1100" dirty="0"/>
            </a:br>
            <a:r>
              <a:rPr lang="en-PH" sz="1100" dirty="0"/>
              <a:t>d. Arduino Uno</a:t>
            </a:r>
          </a:p>
          <a:p>
            <a:r>
              <a:rPr lang="en-PH" sz="1100" dirty="0"/>
              <a:t> </a:t>
            </a:r>
          </a:p>
          <a:p>
            <a:pPr lvl="0"/>
            <a:r>
              <a:rPr lang="en-PH" sz="1100" b="1" dirty="0"/>
              <a:t>8.  What is needed for IoT devices to communicate?</a:t>
            </a:r>
            <a:br>
              <a:rPr lang="en-PH" sz="1100" b="1" dirty="0"/>
            </a:br>
            <a:r>
              <a:rPr lang="en-PH" sz="1100" dirty="0"/>
              <a:t>a. Scanner</a:t>
            </a:r>
            <a:br>
              <a:rPr lang="en-PH" sz="1100" dirty="0"/>
            </a:br>
            <a:r>
              <a:rPr lang="en-PH" sz="1100" dirty="0"/>
              <a:t>b. USB cable</a:t>
            </a:r>
            <a:br>
              <a:rPr lang="en-PH" sz="1100" dirty="0"/>
            </a:br>
            <a:r>
              <a:rPr lang="en-PH" sz="1100" dirty="0"/>
              <a:t>c. Internet connection</a:t>
            </a:r>
            <a:br>
              <a:rPr lang="en-PH" sz="1100" dirty="0"/>
            </a:br>
            <a:r>
              <a:rPr lang="en-PH" sz="1100" dirty="0"/>
              <a:t>d. Flashlight</a:t>
            </a:r>
          </a:p>
          <a:p>
            <a:r>
              <a:rPr lang="en-PH" sz="1100" dirty="0"/>
              <a:t> </a:t>
            </a:r>
          </a:p>
          <a:p>
            <a:pPr lvl="0"/>
            <a:r>
              <a:rPr lang="en-PH" sz="1100" b="1" dirty="0"/>
              <a:t>9.  Which network technology is best for short-range communication?</a:t>
            </a:r>
            <a:br>
              <a:rPr lang="en-PH" sz="1100" b="1" dirty="0"/>
            </a:br>
            <a:r>
              <a:rPr lang="en-PH" sz="1100" dirty="0"/>
              <a:t>a. Wi-Fi</a:t>
            </a:r>
            <a:br>
              <a:rPr lang="en-PH" sz="1100" dirty="0"/>
            </a:br>
            <a:r>
              <a:rPr lang="en-PH" sz="1100" dirty="0"/>
              <a:t>b. </a:t>
            </a:r>
            <a:r>
              <a:rPr lang="en-PH" sz="1100" dirty="0" err="1"/>
              <a:t>LoRa</a:t>
            </a:r>
            <a:br>
              <a:rPr lang="en-PH" sz="1100" dirty="0"/>
            </a:br>
            <a:r>
              <a:rPr lang="en-PH" sz="1100" dirty="0"/>
              <a:t>c. Bluetooth</a:t>
            </a:r>
            <a:br>
              <a:rPr lang="en-PH" sz="1100" dirty="0"/>
            </a:br>
            <a:r>
              <a:rPr lang="en-PH" sz="1100" dirty="0"/>
              <a:t>d. Ethernet</a:t>
            </a:r>
          </a:p>
          <a:p>
            <a:r>
              <a:rPr lang="en-PH" sz="1100" dirty="0"/>
              <a:t> </a:t>
            </a:r>
          </a:p>
          <a:p>
            <a:pPr lvl="0"/>
            <a:r>
              <a:rPr lang="en-PH" sz="1100" b="1" dirty="0"/>
              <a:t>10.  What layer of IoT architecture includes sensors?</a:t>
            </a:r>
            <a:br>
              <a:rPr lang="en-PH" sz="1100" b="1" dirty="0"/>
            </a:br>
            <a:r>
              <a:rPr lang="en-PH" sz="1100" dirty="0"/>
              <a:t>a. Application layer</a:t>
            </a:r>
            <a:br>
              <a:rPr lang="en-PH" sz="1100" dirty="0"/>
            </a:br>
            <a:r>
              <a:rPr lang="en-PH" sz="1100" dirty="0"/>
              <a:t>b. Network layer</a:t>
            </a:r>
            <a:br>
              <a:rPr lang="en-PH" sz="1100" dirty="0"/>
            </a:br>
            <a:r>
              <a:rPr lang="en-PH" sz="1100" dirty="0"/>
              <a:t>c. Perception layer</a:t>
            </a:r>
            <a:br>
              <a:rPr lang="en-PH" sz="1100" dirty="0"/>
            </a:br>
            <a:r>
              <a:rPr lang="en-PH" sz="1100" dirty="0"/>
              <a:t>d. Processing layer</a:t>
            </a:r>
          </a:p>
          <a:p>
            <a:r>
              <a:rPr lang="en-PH" sz="1100" dirty="0"/>
              <a:t> </a:t>
            </a:r>
          </a:p>
        </p:txBody>
      </p:sp>
      <p:sp>
        <p:nvSpPr>
          <p:cNvPr id="11" name="Title 1">
            <a:extLst>
              <a:ext uri="{FF2B5EF4-FFF2-40B4-BE49-F238E27FC236}">
                <a16:creationId xmlns:a16="http://schemas.microsoft.com/office/drawing/2014/main" id="{10A34CA9-D5A1-4AC3-AAE2-4C17BED89CB8}"/>
              </a:ext>
            </a:extLst>
          </p:cNvPr>
          <p:cNvSpPr>
            <a:spLocks noGrp="1"/>
          </p:cNvSpPr>
          <p:nvPr>
            <p:ph type="ctrTitle"/>
          </p:nvPr>
        </p:nvSpPr>
        <p:spPr>
          <a:xfrm>
            <a:off x="62753" y="0"/>
            <a:ext cx="7199038" cy="877331"/>
          </a:xfrm>
        </p:spPr>
        <p:txBody>
          <a:bodyPr>
            <a:noAutofit/>
          </a:bodyPr>
          <a:lstStyle/>
          <a:p>
            <a:pPr algn="l"/>
            <a:r>
              <a:rPr lang="en-PH" sz="2800" b="1" dirty="0">
                <a:solidFill>
                  <a:srgbClr val="FFFF00"/>
                </a:solidFill>
                <a:latin typeface="Arial" panose="020B0604020202020204" pitchFamily="34" charset="0"/>
                <a:cs typeface="Arial" panose="020B0604020202020204" pitchFamily="34" charset="0"/>
              </a:rPr>
              <a:t>MULTIPLE CHOICE QUESTIONS </a:t>
            </a:r>
            <a:br>
              <a:rPr lang="en-PH" sz="2800" b="1" dirty="0">
                <a:solidFill>
                  <a:srgbClr val="FFFF00"/>
                </a:solidFill>
                <a:latin typeface="Arial" panose="020B0604020202020204" pitchFamily="34" charset="0"/>
                <a:cs typeface="Arial" panose="020B0604020202020204" pitchFamily="34" charset="0"/>
              </a:rPr>
            </a:br>
            <a:r>
              <a:rPr lang="en-PH" sz="2800" b="1" dirty="0">
                <a:solidFill>
                  <a:srgbClr val="FFFF00"/>
                </a:solidFill>
                <a:latin typeface="Arial" panose="020B0604020202020204" pitchFamily="34" charset="0"/>
                <a:cs typeface="Arial" panose="020B0604020202020204" pitchFamily="34" charset="0"/>
              </a:rPr>
              <a:t>(MCQS)</a:t>
            </a:r>
          </a:p>
        </p:txBody>
      </p:sp>
    </p:spTree>
    <p:extLst>
      <p:ext uri="{BB962C8B-B14F-4D97-AF65-F5344CB8AC3E}">
        <p14:creationId xmlns:p14="http://schemas.microsoft.com/office/powerpoint/2010/main" val="1273832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A1FFCFF-063A-495E-8BC4-2413E23C05AC}"/>
              </a:ext>
            </a:extLst>
          </p:cNvPr>
          <p:cNvSpPr txBox="1"/>
          <p:nvPr/>
        </p:nvSpPr>
        <p:spPr>
          <a:xfrm>
            <a:off x="4742332" y="954578"/>
            <a:ext cx="4456499" cy="5339923"/>
          </a:xfrm>
          <a:prstGeom prst="rect">
            <a:avLst/>
          </a:prstGeom>
          <a:noFill/>
        </p:spPr>
        <p:txBody>
          <a:bodyPr wrap="square" rtlCol="0">
            <a:spAutoFit/>
          </a:bodyPr>
          <a:lstStyle/>
          <a:p>
            <a:r>
              <a:rPr lang="en-US" sz="1100" b="1" dirty="0"/>
              <a:t>16. Why is low power consumption important in IoT devices?</a:t>
            </a:r>
            <a:br>
              <a:rPr lang="en-US" sz="1100" b="1" dirty="0"/>
            </a:br>
            <a:r>
              <a:rPr lang="en-US" sz="1100" dirty="0"/>
              <a:t>a. To reduce heat</a:t>
            </a:r>
            <a:br>
              <a:rPr lang="en-US" sz="1100" dirty="0"/>
            </a:br>
            <a:r>
              <a:rPr lang="en-US" sz="1100" dirty="0"/>
              <a:t>b. To play games</a:t>
            </a:r>
            <a:br>
              <a:rPr lang="en-US" sz="1100" dirty="0"/>
            </a:br>
            <a:r>
              <a:rPr lang="en-US" sz="1100" dirty="0"/>
              <a:t>c. To make devices last longer</a:t>
            </a:r>
            <a:br>
              <a:rPr lang="en-US" sz="1100" dirty="0"/>
            </a:br>
            <a:r>
              <a:rPr lang="en-US" sz="1100" dirty="0"/>
              <a:t>d. To increase brightness</a:t>
            </a:r>
          </a:p>
          <a:p>
            <a:endParaRPr lang="en-US" sz="1100" dirty="0"/>
          </a:p>
          <a:p>
            <a:r>
              <a:rPr lang="en-US" sz="1100" b="1" dirty="0"/>
              <a:t>17. Which of the following is an IoT enabler?</a:t>
            </a:r>
            <a:br>
              <a:rPr lang="en-US" sz="1100" b="1" dirty="0"/>
            </a:br>
            <a:r>
              <a:rPr lang="en-US" sz="1100" dirty="0"/>
              <a:t>a. Keyboard</a:t>
            </a:r>
            <a:br>
              <a:rPr lang="en-US" sz="1100" dirty="0"/>
            </a:br>
            <a:r>
              <a:rPr lang="en-US" sz="1100" dirty="0"/>
              <a:t>b. Cloud services</a:t>
            </a:r>
            <a:br>
              <a:rPr lang="en-US" sz="1100" dirty="0"/>
            </a:br>
            <a:r>
              <a:rPr lang="en-US" sz="1100" dirty="0"/>
              <a:t>c. Television</a:t>
            </a:r>
            <a:br>
              <a:rPr lang="en-US" sz="1100" dirty="0"/>
            </a:br>
            <a:r>
              <a:rPr lang="en-US" sz="1100" dirty="0"/>
              <a:t>d. Fan</a:t>
            </a:r>
          </a:p>
          <a:p>
            <a:endParaRPr lang="en-US" sz="1100" dirty="0"/>
          </a:p>
          <a:p>
            <a:r>
              <a:rPr lang="en-US" sz="1100" b="1" dirty="0"/>
              <a:t>18. Which part of physical design contains logic and control for the IoT device?</a:t>
            </a:r>
            <a:br>
              <a:rPr lang="en-US" sz="1100" dirty="0"/>
            </a:br>
            <a:r>
              <a:rPr lang="en-US" sz="1100" dirty="0"/>
              <a:t>a. Sensor</a:t>
            </a:r>
            <a:br>
              <a:rPr lang="en-US" sz="1100" dirty="0"/>
            </a:br>
            <a:r>
              <a:rPr lang="en-US" sz="1100" dirty="0"/>
              <a:t>b. Microcontroller</a:t>
            </a:r>
            <a:br>
              <a:rPr lang="en-US" sz="1100" dirty="0"/>
            </a:br>
            <a:r>
              <a:rPr lang="en-US" sz="1100" dirty="0"/>
              <a:t>c. Actuator</a:t>
            </a:r>
            <a:br>
              <a:rPr lang="en-US" sz="1100" dirty="0"/>
            </a:br>
            <a:r>
              <a:rPr lang="en-US" sz="1100" dirty="0"/>
              <a:t>d. Antenna</a:t>
            </a:r>
          </a:p>
          <a:p>
            <a:endParaRPr lang="en-US" sz="1100" dirty="0"/>
          </a:p>
          <a:p>
            <a:r>
              <a:rPr lang="en-US" sz="1100" b="1" dirty="0"/>
              <a:t>19. What is a challenge in IoT?</a:t>
            </a:r>
            <a:br>
              <a:rPr lang="en-US" sz="1100" dirty="0"/>
            </a:br>
            <a:r>
              <a:rPr lang="en-US" sz="1100" dirty="0"/>
              <a:t>a. Too many wires</a:t>
            </a:r>
            <a:br>
              <a:rPr lang="en-US" sz="1100" dirty="0"/>
            </a:br>
            <a:r>
              <a:rPr lang="en-US" sz="1100" dirty="0"/>
              <a:t>b. Low memory</a:t>
            </a:r>
            <a:br>
              <a:rPr lang="en-US" sz="1100" dirty="0"/>
            </a:br>
            <a:r>
              <a:rPr lang="en-US" sz="1100" dirty="0"/>
              <a:t>c. Security and data privacy</a:t>
            </a:r>
            <a:br>
              <a:rPr lang="en-US" sz="1100" dirty="0"/>
            </a:br>
            <a:r>
              <a:rPr lang="en-US" sz="1100" dirty="0"/>
              <a:t>d. High screen resolution</a:t>
            </a:r>
          </a:p>
          <a:p>
            <a:endParaRPr lang="en-US" sz="1100" dirty="0"/>
          </a:p>
          <a:p>
            <a:r>
              <a:rPr lang="en-US" sz="1100" b="1" dirty="0"/>
              <a:t>20. What is a benefit of scalable IoT systems?</a:t>
            </a:r>
            <a:br>
              <a:rPr lang="en-US" sz="1100" b="1" dirty="0"/>
            </a:br>
            <a:r>
              <a:rPr lang="en-US" sz="1100" dirty="0"/>
              <a:t>a. You can play more games</a:t>
            </a:r>
            <a:br>
              <a:rPr lang="en-US" sz="1100" dirty="0"/>
            </a:br>
            <a:r>
              <a:rPr lang="en-US" sz="1100" dirty="0"/>
              <a:t>b. They work without power</a:t>
            </a:r>
            <a:br>
              <a:rPr lang="en-US" sz="1100" dirty="0"/>
            </a:br>
            <a:r>
              <a:rPr lang="en-US" sz="1100" dirty="0"/>
              <a:t>c. You can add more devices easily</a:t>
            </a:r>
            <a:br>
              <a:rPr lang="en-US" sz="1100" dirty="0"/>
            </a:br>
            <a:r>
              <a:rPr lang="en-US" sz="1100" dirty="0"/>
              <a:t>d. They require more RAM</a:t>
            </a:r>
          </a:p>
          <a:p>
            <a:endParaRPr lang="en-PH" sz="1100" dirty="0"/>
          </a:p>
        </p:txBody>
      </p:sp>
      <p:sp>
        <p:nvSpPr>
          <p:cNvPr id="2" name="Rectangle 1">
            <a:extLst>
              <a:ext uri="{FF2B5EF4-FFF2-40B4-BE49-F238E27FC236}">
                <a16:creationId xmlns:a16="http://schemas.microsoft.com/office/drawing/2014/main" id="{C7511110-E8B0-4BC9-A662-30877A80F6FE}"/>
              </a:ext>
            </a:extLst>
          </p:cNvPr>
          <p:cNvSpPr>
            <a:spLocks noChangeArrowheads="1"/>
          </p:cNvSpPr>
          <p:nvPr/>
        </p:nvSpPr>
        <p:spPr bwMode="auto">
          <a:xfrm>
            <a:off x="539715" y="1016133"/>
            <a:ext cx="3861955"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11. Which of these is NOT an IoT platform?</a:t>
            </a:r>
            <a:br>
              <a:rPr kumimoji="0" lang="en-US" altLang="en-US" sz="1100" b="1"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a. </a:t>
            </a:r>
            <a:r>
              <a:rPr kumimoji="0" lang="en-US" altLang="en-US" sz="1100" b="0" i="0" u="none" strike="noStrike" cap="none" normalizeH="0" baseline="0" dirty="0" err="1">
                <a:ln>
                  <a:noFill/>
                </a:ln>
                <a:solidFill>
                  <a:schemeClr val="tx1"/>
                </a:solidFill>
                <a:effectLst/>
              </a:rPr>
              <a:t>ThingSpeak</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b. </a:t>
            </a:r>
            <a:r>
              <a:rPr kumimoji="0" lang="en-US" altLang="en-US" sz="1100" b="0" i="0" u="none" strike="noStrike" cap="none" normalizeH="0" baseline="0" dirty="0" err="1">
                <a:ln>
                  <a:noFill/>
                </a:ln>
                <a:solidFill>
                  <a:schemeClr val="tx1"/>
                </a:solidFill>
                <a:effectLst/>
              </a:rPr>
              <a:t>Blynk</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c. Microsoft Excel</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d. Google Cloud IoT</a:t>
            </a:r>
          </a:p>
          <a:p>
            <a:pPr marL="0" marR="0" lvl="0" indent="0" algn="l" defTabSz="914400" rtl="0" eaLnBrk="0" fontAlgn="base" latinLnBrk="0" hangingPunct="0">
              <a:lnSpc>
                <a:spcPct val="100000"/>
              </a:lnSpc>
              <a:spcBef>
                <a:spcPct val="0"/>
              </a:spcBef>
              <a:spcAft>
                <a:spcPct val="0"/>
              </a:spcAft>
              <a:buClrTx/>
              <a:buSzTx/>
              <a:tabLst/>
            </a:pPr>
            <a:endParaRPr lang="en-US" altLang="en-US" sz="1100" dirty="0"/>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12. Which programming language is commonly used for IoT?</a:t>
            </a:r>
            <a:br>
              <a:rPr kumimoji="0" lang="en-US" altLang="en-US" sz="1100" b="1"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a. HTML</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b. C++</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c. SQL</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d. Photoshop</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en-US" altLang="en-US" sz="1100" b="1" dirty="0"/>
              <a:t>13. </a:t>
            </a:r>
            <a:r>
              <a:rPr kumimoji="0" lang="en-US" altLang="en-US" sz="1100" b="1" i="0" u="none" strike="noStrike" cap="none" normalizeH="0" baseline="0" dirty="0">
                <a:ln>
                  <a:noFill/>
                </a:ln>
                <a:solidFill>
                  <a:schemeClr val="tx1"/>
                </a:solidFill>
                <a:effectLst/>
              </a:rPr>
              <a:t>Which of the following is an example of an IoT application?</a:t>
            </a:r>
            <a:br>
              <a:rPr kumimoji="0" lang="en-US" altLang="en-US" sz="1100" b="1"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a. Smart lighting system</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b. Typewriter</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c. Analog clock</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d. USB mouse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14. What is one key characteristic of IoT?</a:t>
            </a:r>
            <a:br>
              <a:rPr kumimoji="0" lang="en-US" altLang="en-US" sz="1100" b="1"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a. Requires physical storage</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b. Works without sensors</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c. Real-time response</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d. Only for home use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15. Which of the following enables IoT devices to share data?</a:t>
            </a:r>
            <a:br>
              <a:rPr kumimoji="0" lang="en-US" altLang="en-US" sz="1100" b="1"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a. Power supply</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b. Actuators</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c. Connectivity</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d. Clock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itle 1">
            <a:extLst>
              <a:ext uri="{FF2B5EF4-FFF2-40B4-BE49-F238E27FC236}">
                <a16:creationId xmlns:a16="http://schemas.microsoft.com/office/drawing/2014/main" id="{705BE8F3-A3C8-4EA8-8888-AAA0A38E37A2}"/>
              </a:ext>
            </a:extLst>
          </p:cNvPr>
          <p:cNvSpPr>
            <a:spLocks noGrp="1"/>
          </p:cNvSpPr>
          <p:nvPr>
            <p:ph type="ctrTitle"/>
          </p:nvPr>
        </p:nvSpPr>
        <p:spPr>
          <a:xfrm>
            <a:off x="62753" y="0"/>
            <a:ext cx="7199038" cy="877331"/>
          </a:xfrm>
        </p:spPr>
        <p:txBody>
          <a:bodyPr>
            <a:noAutofit/>
          </a:bodyPr>
          <a:lstStyle/>
          <a:p>
            <a:pPr algn="l"/>
            <a:r>
              <a:rPr lang="en-PH" sz="2800" b="1" dirty="0">
                <a:solidFill>
                  <a:srgbClr val="FFFF00"/>
                </a:solidFill>
                <a:latin typeface="Arial" panose="020B0604020202020204" pitchFamily="34" charset="0"/>
                <a:cs typeface="Arial" panose="020B0604020202020204" pitchFamily="34" charset="0"/>
              </a:rPr>
              <a:t>MULTIPLE CHOICE QUESTIONS </a:t>
            </a:r>
            <a:br>
              <a:rPr lang="en-PH" sz="2800" b="1" dirty="0">
                <a:solidFill>
                  <a:srgbClr val="FFFF00"/>
                </a:solidFill>
                <a:latin typeface="Arial" panose="020B0604020202020204" pitchFamily="34" charset="0"/>
                <a:cs typeface="Arial" panose="020B0604020202020204" pitchFamily="34" charset="0"/>
              </a:rPr>
            </a:br>
            <a:r>
              <a:rPr lang="en-PH" sz="2800" b="1" dirty="0">
                <a:solidFill>
                  <a:srgbClr val="FFFF00"/>
                </a:solidFill>
                <a:latin typeface="Arial" panose="020B0604020202020204" pitchFamily="34" charset="0"/>
                <a:cs typeface="Arial" panose="020B0604020202020204" pitchFamily="34" charset="0"/>
              </a:rPr>
              <a:t>(MCQS)</a:t>
            </a:r>
          </a:p>
        </p:txBody>
      </p:sp>
    </p:spTree>
    <p:extLst>
      <p:ext uri="{BB962C8B-B14F-4D97-AF65-F5344CB8AC3E}">
        <p14:creationId xmlns:p14="http://schemas.microsoft.com/office/powerpoint/2010/main" val="65444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37FCE6-7C76-4A53-87D2-9A8B46AA84A6}"/>
              </a:ext>
            </a:extLst>
          </p:cNvPr>
          <p:cNvSpPr txBox="1"/>
          <p:nvPr/>
        </p:nvSpPr>
        <p:spPr>
          <a:xfrm>
            <a:off x="1963444" y="-67986"/>
            <a:ext cx="4670125" cy="1107996"/>
          </a:xfrm>
          <a:prstGeom prst="rect">
            <a:avLst/>
          </a:prstGeom>
          <a:noFill/>
        </p:spPr>
        <p:txBody>
          <a:bodyPr wrap="none" rtlCol="0">
            <a:spAutoFit/>
          </a:bodyPr>
          <a:lstStyle/>
          <a:p>
            <a:r>
              <a:rPr lang="en-US" sz="6600" b="1" dirty="0">
                <a:solidFill>
                  <a:srgbClr val="FFFF00"/>
                </a:solidFill>
              </a:rPr>
              <a:t>THANK YOU!</a:t>
            </a:r>
            <a:endParaRPr lang="en-PH" sz="6600" b="1" dirty="0">
              <a:solidFill>
                <a:srgbClr val="FFFF00"/>
              </a:solidFill>
            </a:endParaRPr>
          </a:p>
        </p:txBody>
      </p:sp>
      <p:sp>
        <p:nvSpPr>
          <p:cNvPr id="5" name="TextBox 4">
            <a:extLst>
              <a:ext uri="{FF2B5EF4-FFF2-40B4-BE49-F238E27FC236}">
                <a16:creationId xmlns:a16="http://schemas.microsoft.com/office/drawing/2014/main" id="{591A531D-22AB-4AFD-A3A2-6B5BD93A349B}"/>
              </a:ext>
            </a:extLst>
          </p:cNvPr>
          <p:cNvSpPr txBox="1"/>
          <p:nvPr/>
        </p:nvSpPr>
        <p:spPr>
          <a:xfrm>
            <a:off x="465173" y="1040010"/>
            <a:ext cx="6624917" cy="5170646"/>
          </a:xfrm>
          <a:prstGeom prst="rect">
            <a:avLst/>
          </a:prstGeom>
          <a:noFill/>
        </p:spPr>
        <p:txBody>
          <a:bodyPr wrap="square" rtlCol="0">
            <a:spAutoFit/>
          </a:bodyPr>
          <a:lstStyle/>
          <a:p>
            <a:r>
              <a:rPr lang="en-US" sz="1600" b="1" dirty="0">
                <a:solidFill>
                  <a:srgbClr val="00B050"/>
                </a:solidFill>
              </a:rPr>
              <a:t>Answer Key:</a:t>
            </a:r>
          </a:p>
          <a:p>
            <a:endParaRPr lang="en-PH" sz="1600" b="1" dirty="0">
              <a:solidFill>
                <a:srgbClr val="00B050"/>
              </a:solidFill>
            </a:endParaRPr>
          </a:p>
          <a:p>
            <a:pPr marL="342900" indent="-342900">
              <a:buFont typeface="+mj-lt"/>
              <a:buAutoNum type="arabicPeriod"/>
            </a:pPr>
            <a:r>
              <a:rPr lang="en-PH" sz="1400" b="1" dirty="0"/>
              <a:t>c</a:t>
            </a:r>
          </a:p>
          <a:p>
            <a:pPr marL="342900" indent="-342900">
              <a:buFont typeface="+mj-lt"/>
              <a:buAutoNum type="arabicPeriod"/>
            </a:pPr>
            <a:r>
              <a:rPr lang="en-PH" sz="1400" b="1" dirty="0"/>
              <a:t>c</a:t>
            </a:r>
          </a:p>
          <a:p>
            <a:pPr marL="342900" indent="-342900">
              <a:buFont typeface="+mj-lt"/>
              <a:buAutoNum type="arabicPeriod"/>
            </a:pPr>
            <a:r>
              <a:rPr lang="en-PH" sz="1400" b="1" dirty="0"/>
              <a:t>b</a:t>
            </a:r>
          </a:p>
          <a:p>
            <a:pPr marL="342900" indent="-342900">
              <a:buFont typeface="+mj-lt"/>
              <a:buAutoNum type="arabicPeriod"/>
            </a:pPr>
            <a:r>
              <a:rPr lang="en-PH" sz="1400" b="1" dirty="0"/>
              <a:t>c</a:t>
            </a:r>
          </a:p>
          <a:p>
            <a:pPr marL="342900" indent="-342900">
              <a:buFont typeface="+mj-lt"/>
              <a:buAutoNum type="arabicPeriod"/>
            </a:pPr>
            <a:r>
              <a:rPr lang="en-PH" sz="1400" b="1" dirty="0"/>
              <a:t>b</a:t>
            </a:r>
          </a:p>
          <a:p>
            <a:pPr marL="342900" indent="-342900">
              <a:buFont typeface="+mj-lt"/>
              <a:buAutoNum type="arabicPeriod"/>
            </a:pPr>
            <a:r>
              <a:rPr lang="en-PH" sz="1400" b="1" dirty="0"/>
              <a:t>c</a:t>
            </a:r>
          </a:p>
          <a:p>
            <a:pPr marL="342900" indent="-342900">
              <a:buFont typeface="+mj-lt"/>
              <a:buAutoNum type="arabicPeriod"/>
            </a:pPr>
            <a:r>
              <a:rPr lang="en-PH" sz="1400" b="1" dirty="0"/>
              <a:t>d</a:t>
            </a:r>
          </a:p>
          <a:p>
            <a:pPr marL="342900" indent="-342900">
              <a:buFont typeface="+mj-lt"/>
              <a:buAutoNum type="arabicPeriod"/>
            </a:pPr>
            <a:r>
              <a:rPr lang="en-PH" sz="1400" b="1" dirty="0"/>
              <a:t>c</a:t>
            </a:r>
          </a:p>
          <a:p>
            <a:pPr marL="342900" indent="-342900">
              <a:buFont typeface="+mj-lt"/>
              <a:buAutoNum type="arabicPeriod"/>
            </a:pPr>
            <a:r>
              <a:rPr lang="en-PH" sz="1400" b="1" dirty="0"/>
              <a:t>c</a:t>
            </a:r>
          </a:p>
          <a:p>
            <a:pPr marL="342900" indent="-342900">
              <a:buFont typeface="+mj-lt"/>
              <a:buAutoNum type="arabicPeriod"/>
            </a:pPr>
            <a:r>
              <a:rPr lang="en-PH" sz="1400" b="1" dirty="0"/>
              <a:t>c</a:t>
            </a:r>
          </a:p>
          <a:p>
            <a:pPr marL="342900" indent="-342900">
              <a:buFont typeface="+mj-lt"/>
              <a:buAutoNum type="arabicPeriod"/>
            </a:pPr>
            <a:r>
              <a:rPr lang="en-PH" sz="1400" b="1" dirty="0"/>
              <a:t>c</a:t>
            </a:r>
          </a:p>
          <a:p>
            <a:pPr marL="342900" indent="-342900">
              <a:buFont typeface="+mj-lt"/>
              <a:buAutoNum type="arabicPeriod"/>
            </a:pPr>
            <a:r>
              <a:rPr lang="en-PH" sz="1400" b="1" dirty="0"/>
              <a:t>b</a:t>
            </a:r>
          </a:p>
          <a:p>
            <a:pPr marL="342900" indent="-342900">
              <a:buFont typeface="+mj-lt"/>
              <a:buAutoNum type="arabicPeriod"/>
            </a:pPr>
            <a:r>
              <a:rPr lang="en-PH" sz="1400" b="1" dirty="0"/>
              <a:t>a</a:t>
            </a:r>
          </a:p>
          <a:p>
            <a:pPr marL="342900" indent="-342900">
              <a:buFont typeface="+mj-lt"/>
              <a:buAutoNum type="arabicPeriod"/>
            </a:pPr>
            <a:r>
              <a:rPr lang="en-PH" sz="1400" b="1" dirty="0"/>
              <a:t>c</a:t>
            </a:r>
          </a:p>
          <a:p>
            <a:pPr marL="342900" indent="-342900">
              <a:buFont typeface="+mj-lt"/>
              <a:buAutoNum type="arabicPeriod"/>
            </a:pPr>
            <a:r>
              <a:rPr lang="en-PH" sz="1400" b="1" dirty="0"/>
              <a:t>c</a:t>
            </a:r>
          </a:p>
          <a:p>
            <a:pPr marL="342900" indent="-342900">
              <a:buFont typeface="+mj-lt"/>
              <a:buAutoNum type="arabicPeriod"/>
            </a:pPr>
            <a:r>
              <a:rPr lang="en-PH" sz="1400" b="1" dirty="0"/>
              <a:t>c</a:t>
            </a:r>
          </a:p>
          <a:p>
            <a:pPr marL="342900" indent="-342900">
              <a:buFont typeface="+mj-lt"/>
              <a:buAutoNum type="arabicPeriod"/>
            </a:pPr>
            <a:r>
              <a:rPr lang="en-PH" sz="1400" b="1" dirty="0"/>
              <a:t>b</a:t>
            </a:r>
          </a:p>
          <a:p>
            <a:pPr marL="342900" indent="-342900">
              <a:buFont typeface="+mj-lt"/>
              <a:buAutoNum type="arabicPeriod"/>
            </a:pPr>
            <a:r>
              <a:rPr lang="en-PH" sz="1400" b="1" dirty="0"/>
              <a:t>b</a:t>
            </a:r>
          </a:p>
          <a:p>
            <a:pPr marL="342900" indent="-342900">
              <a:buFont typeface="+mj-lt"/>
              <a:buAutoNum type="arabicPeriod"/>
            </a:pPr>
            <a:r>
              <a:rPr lang="en-PH" sz="1400" b="1" dirty="0"/>
              <a:t>c</a:t>
            </a:r>
          </a:p>
          <a:p>
            <a:pPr marL="342900" indent="-342900">
              <a:buFont typeface="+mj-lt"/>
              <a:buAutoNum type="arabicPeriod"/>
            </a:pPr>
            <a:r>
              <a:rPr lang="en-PH" sz="1400" b="1" dirty="0"/>
              <a:t>c</a:t>
            </a:r>
          </a:p>
          <a:p>
            <a:endParaRPr lang="en-PH" dirty="0"/>
          </a:p>
        </p:txBody>
      </p:sp>
    </p:spTree>
    <p:extLst>
      <p:ext uri="{BB962C8B-B14F-4D97-AF65-F5344CB8AC3E}">
        <p14:creationId xmlns:p14="http://schemas.microsoft.com/office/powerpoint/2010/main" val="422992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88403" y="-116450"/>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WHAT IS IOT?</a:t>
            </a:r>
          </a:p>
        </p:txBody>
      </p:sp>
      <p:sp>
        <p:nvSpPr>
          <p:cNvPr id="3" name="Rectangle 1">
            <a:extLst>
              <a:ext uri="{FF2B5EF4-FFF2-40B4-BE49-F238E27FC236}">
                <a16:creationId xmlns:a16="http://schemas.microsoft.com/office/drawing/2014/main" id="{525F4EA8-C08F-46C2-920B-060ECA921955}"/>
              </a:ext>
            </a:extLst>
          </p:cNvPr>
          <p:cNvSpPr>
            <a:spLocks noChangeArrowheads="1"/>
          </p:cNvSpPr>
          <p:nvPr/>
        </p:nvSpPr>
        <p:spPr bwMode="auto">
          <a:xfrm>
            <a:off x="149087" y="760882"/>
            <a:ext cx="88458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algn="just" eaLnBrk="0" fontAlgn="base" hangingPunct="0">
              <a:spcBef>
                <a:spcPct val="0"/>
              </a:spcBef>
              <a:spcAft>
                <a:spcPct val="0"/>
              </a:spcAft>
              <a:buFontTx/>
              <a:buChar char="•"/>
            </a:pPr>
            <a:r>
              <a:rPr lang="en-US" altLang="en-US" dirty="0">
                <a:latin typeface="Arial" panose="020B0604020202020204" pitchFamily="34" charset="0"/>
              </a:rPr>
              <a:t>IoT is a system of connected devices.</a:t>
            </a:r>
          </a:p>
          <a:p>
            <a:pPr lvl="0" algn="just" eaLnBrk="0" fontAlgn="base" hangingPunct="0">
              <a:spcBef>
                <a:spcPct val="0"/>
              </a:spcBef>
              <a:spcAft>
                <a:spcPct val="0"/>
              </a:spcAft>
              <a:buFontTx/>
              <a:buChar char="•"/>
            </a:pPr>
            <a:endParaRPr lang="en-US" altLang="en-US" dirty="0">
              <a:latin typeface="Arial" panose="020B0604020202020204" pitchFamily="34" charset="0"/>
            </a:endParaRPr>
          </a:p>
          <a:p>
            <a:pPr lvl="0" algn="just" eaLnBrk="0" fontAlgn="base" hangingPunct="0">
              <a:spcBef>
                <a:spcPct val="0"/>
              </a:spcBef>
              <a:spcAft>
                <a:spcPct val="0"/>
              </a:spcAft>
              <a:buFontTx/>
              <a:buChar char="•"/>
            </a:pPr>
            <a:r>
              <a:rPr lang="en-US" altLang="en-US" dirty="0">
                <a:latin typeface="Arial" panose="020B0604020202020204" pitchFamily="34" charset="0"/>
              </a:rPr>
              <a:t>These devices collect, share, and act on data.</a:t>
            </a:r>
          </a:p>
          <a:p>
            <a:pPr lvl="0" algn="just" eaLnBrk="0" fontAlgn="base" hangingPunct="0">
              <a:spcBef>
                <a:spcPct val="0"/>
              </a:spcBef>
              <a:spcAft>
                <a:spcPct val="0"/>
              </a:spcAft>
              <a:buFontTx/>
              <a:buChar char="•"/>
            </a:pPr>
            <a:endParaRPr lang="en-US" altLang="en-US" dirty="0">
              <a:latin typeface="Arial" panose="020B0604020202020204" pitchFamily="34" charset="0"/>
            </a:endParaRPr>
          </a:p>
          <a:p>
            <a:pPr lvl="0" algn="just" eaLnBrk="0" fontAlgn="base" hangingPunct="0">
              <a:spcBef>
                <a:spcPct val="0"/>
              </a:spcBef>
              <a:spcAft>
                <a:spcPct val="0"/>
              </a:spcAft>
              <a:buFontTx/>
              <a:buChar char="•"/>
            </a:pPr>
            <a:r>
              <a:rPr lang="en-US" altLang="en-US" dirty="0">
                <a:latin typeface="Arial" panose="020B0604020202020204" pitchFamily="34" charset="0"/>
              </a:rPr>
              <a:t>Examples: smartwatches, smart refrigerators, and sensors.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AEE9190-506B-43EE-837D-1D1BDDABE928}"/>
              </a:ext>
            </a:extLst>
          </p:cNvPr>
          <p:cNvSpPr/>
          <p:nvPr/>
        </p:nvSpPr>
        <p:spPr>
          <a:xfrm>
            <a:off x="1341783" y="5448953"/>
            <a:ext cx="6460434" cy="584775"/>
          </a:xfrm>
          <a:prstGeom prst="rect">
            <a:avLst/>
          </a:prstGeom>
        </p:spPr>
        <p:txBody>
          <a:bodyPr wrap="square">
            <a:spAutoFit/>
          </a:bodyPr>
          <a:lstStyle/>
          <a:p>
            <a:pPr lvl="0" algn="ctr" eaLnBrk="0" fontAlgn="base" hangingPunct="0">
              <a:spcBef>
                <a:spcPct val="0"/>
              </a:spcBef>
              <a:spcAft>
                <a:spcPct val="0"/>
              </a:spcAft>
            </a:pPr>
            <a:r>
              <a:rPr lang="en-US" altLang="en-US" sz="1600" b="1" dirty="0">
                <a:latin typeface="Arial" panose="020B0604020202020204" pitchFamily="34" charset="0"/>
              </a:rPr>
              <a:t>Figure 2. </a:t>
            </a:r>
            <a:r>
              <a:rPr lang="en-US" altLang="en-US" sz="1600" dirty="0">
                <a:latin typeface="Arial" panose="020B0604020202020204" pitchFamily="34" charset="0"/>
              </a:rPr>
              <a:t>Various IoT devices like wearables, smart lights.</a:t>
            </a:r>
          </a:p>
          <a:p>
            <a:pPr lvl="0" algn="ctr" eaLnBrk="0" fontAlgn="base" hangingPunct="0">
              <a:spcBef>
                <a:spcPct val="0"/>
              </a:spcBef>
              <a:spcAft>
                <a:spcPct val="0"/>
              </a:spcAft>
            </a:pPr>
            <a:r>
              <a:rPr lang="en-US" altLang="en-US" sz="1600" b="1" dirty="0">
                <a:latin typeface="Arial" panose="020B0604020202020204" pitchFamily="34" charset="0"/>
              </a:rPr>
              <a:t>Ref: </a:t>
            </a:r>
            <a:r>
              <a:rPr lang="en-US" altLang="en-US" sz="1600" dirty="0">
                <a:latin typeface="Arial" panose="020B0604020202020204" pitchFamily="34" charset="0"/>
              </a:rPr>
              <a:t>https://telnyx.com/resources/iot-devices</a:t>
            </a:r>
          </a:p>
        </p:txBody>
      </p:sp>
      <p:pic>
        <p:nvPicPr>
          <p:cNvPr id="4" name="Picture 3">
            <a:extLst>
              <a:ext uri="{FF2B5EF4-FFF2-40B4-BE49-F238E27FC236}">
                <a16:creationId xmlns:a16="http://schemas.microsoft.com/office/drawing/2014/main" id="{0DF256B3-956D-4A27-9ACA-0C1EDF907DBD}"/>
              </a:ext>
            </a:extLst>
          </p:cNvPr>
          <p:cNvPicPr>
            <a:picLocks noChangeAspect="1"/>
          </p:cNvPicPr>
          <p:nvPr/>
        </p:nvPicPr>
        <p:blipFill>
          <a:blip r:embed="rId3"/>
          <a:stretch>
            <a:fillRect/>
          </a:stretch>
        </p:blipFill>
        <p:spPr>
          <a:xfrm>
            <a:off x="1614078" y="2582612"/>
            <a:ext cx="5915843" cy="2798937"/>
          </a:xfrm>
          <a:prstGeom prst="rect">
            <a:avLst/>
          </a:prstGeom>
        </p:spPr>
      </p:pic>
    </p:spTree>
    <p:extLst>
      <p:ext uri="{BB962C8B-B14F-4D97-AF65-F5344CB8AC3E}">
        <p14:creationId xmlns:p14="http://schemas.microsoft.com/office/powerpoint/2010/main" val="405747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91" y="-105784"/>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IOT AND EMBEDDED SYSTEMS</a:t>
            </a:r>
          </a:p>
        </p:txBody>
      </p:sp>
      <p:sp>
        <p:nvSpPr>
          <p:cNvPr id="7" name="Rectangle 2">
            <a:extLst>
              <a:ext uri="{FF2B5EF4-FFF2-40B4-BE49-F238E27FC236}">
                <a16:creationId xmlns:a16="http://schemas.microsoft.com/office/drawing/2014/main" id="{70956940-CBC2-4261-8490-8A98E63E334D}"/>
              </a:ext>
            </a:extLst>
          </p:cNvPr>
          <p:cNvSpPr>
            <a:spLocks noChangeArrowheads="1"/>
          </p:cNvSpPr>
          <p:nvPr/>
        </p:nvSpPr>
        <p:spPr bwMode="auto">
          <a:xfrm>
            <a:off x="89644" y="1067071"/>
            <a:ext cx="856129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Embedded Systems: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Small, specialized computers within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Designed for specific tasks (e.g., controlling a car's engine, managing a washing machine cycle).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highlight>
                  <a:srgbClr val="FFFF00"/>
                </a:highlight>
                <a:latin typeface="Arial" panose="020B0604020202020204" pitchFamily="34" charset="0"/>
              </a:rPr>
              <a:t>Provide the "brains" for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Internet of Things (IoT):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Network of interconnected devices (things) embedded with sensors, software, and connectivity.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Enables data collection, exchange, and control over the internet.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highlight>
                  <a:srgbClr val="FFFF00"/>
                </a:highlight>
                <a:latin typeface="Arial" panose="020B0604020202020204" pitchFamily="34" charset="0"/>
              </a:rPr>
              <a:t>Adds "smartness" and connectivity to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The Connection: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IoT leverages embedded systems to interact with the physical world.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Embedded systems provide the devices, sensors, and actuators for IoT.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IoT enhances embedded systems by enabling remote monitoring, control, and data analysis.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461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5744" y="-116449"/>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KEY COMPONENTS OF IOT</a:t>
            </a:r>
          </a:p>
        </p:txBody>
      </p:sp>
      <p:sp>
        <p:nvSpPr>
          <p:cNvPr id="3" name="Rectangle 1">
            <a:extLst>
              <a:ext uri="{FF2B5EF4-FFF2-40B4-BE49-F238E27FC236}">
                <a16:creationId xmlns:a16="http://schemas.microsoft.com/office/drawing/2014/main" id="{525F4EA8-C08F-46C2-920B-060ECA921955}"/>
              </a:ext>
            </a:extLst>
          </p:cNvPr>
          <p:cNvSpPr>
            <a:spLocks noChangeArrowheads="1"/>
          </p:cNvSpPr>
          <p:nvPr/>
        </p:nvSpPr>
        <p:spPr bwMode="auto">
          <a:xfrm>
            <a:off x="149087" y="1044534"/>
            <a:ext cx="8845826"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Sensors: collect data (e.g., temperature).</a:t>
            </a:r>
          </a:p>
          <a:p>
            <a:pPr marL="285750" lvl="0" indent="-285750" eaLnBrk="0" fontAlgn="base" hangingPunct="0">
              <a:spcBef>
                <a:spcPct val="0"/>
              </a:spcBef>
              <a:spcAft>
                <a:spcPct val="0"/>
              </a:spcAft>
              <a:buFont typeface="Arial" panose="020B0604020202020204" pitchFamily="34" charset="0"/>
              <a:buChar char="•"/>
            </a:pPr>
            <a:endParaRPr lang="en-US" altLang="en-US" sz="14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Actuators: perform actions (e.g., turn on fan).</a:t>
            </a:r>
          </a:p>
          <a:p>
            <a:pPr marL="285750" lvl="0" indent="-285750" eaLnBrk="0" fontAlgn="base" hangingPunct="0">
              <a:spcBef>
                <a:spcPct val="0"/>
              </a:spcBef>
              <a:spcAft>
                <a:spcPct val="0"/>
              </a:spcAft>
              <a:buFont typeface="Arial" panose="020B0604020202020204" pitchFamily="34" charset="0"/>
              <a:buChar char="•"/>
            </a:pPr>
            <a:endParaRPr lang="en-US" altLang="en-US" sz="14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Microcontrollers: process data. </a:t>
            </a:r>
          </a:p>
          <a:p>
            <a:pPr marL="285750" lvl="0" indent="-285750" eaLnBrk="0" fontAlgn="base" hangingPunct="0">
              <a:spcBef>
                <a:spcPct val="0"/>
              </a:spcBef>
              <a:spcAft>
                <a:spcPct val="0"/>
              </a:spcAft>
              <a:buFont typeface="Arial" panose="020B0604020202020204" pitchFamily="34" charset="0"/>
              <a:buChar char="•"/>
            </a:pPr>
            <a:endParaRPr lang="en-US" altLang="en-US" sz="14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Network: sends data (e.g., Wi-Fi).</a:t>
            </a:r>
          </a:p>
          <a:p>
            <a:pPr marL="285750" lvl="0" indent="-285750" eaLnBrk="0" fontAlgn="base" hangingPunct="0">
              <a:spcBef>
                <a:spcPct val="0"/>
              </a:spcBef>
              <a:spcAft>
                <a:spcPct val="0"/>
              </a:spcAft>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AEE9190-506B-43EE-837D-1D1BDDABE928}"/>
              </a:ext>
            </a:extLst>
          </p:cNvPr>
          <p:cNvSpPr/>
          <p:nvPr/>
        </p:nvSpPr>
        <p:spPr>
          <a:xfrm>
            <a:off x="1341783" y="5346805"/>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3. </a:t>
            </a:r>
            <a:r>
              <a:rPr lang="en-US" altLang="en-US" sz="1400" dirty="0">
                <a:latin typeface="Arial" panose="020B0604020202020204" pitchFamily="34" charset="0"/>
              </a:rPr>
              <a:t>Block diagram of IoT components.</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https://www.researchgate.net/figure/Block-Diagram-of-Internet-of-Things-IoT-The-Figure-1-shows-the-block-diagram-of_fig1_332153657</a:t>
            </a:r>
          </a:p>
        </p:txBody>
      </p:sp>
      <p:pic>
        <p:nvPicPr>
          <p:cNvPr id="7" name="Picture 6">
            <a:extLst>
              <a:ext uri="{FF2B5EF4-FFF2-40B4-BE49-F238E27FC236}">
                <a16:creationId xmlns:a16="http://schemas.microsoft.com/office/drawing/2014/main" id="{133EB585-8C25-433A-BE4E-37DD90CCB381}"/>
              </a:ext>
            </a:extLst>
          </p:cNvPr>
          <p:cNvPicPr>
            <a:picLocks noChangeAspect="1"/>
          </p:cNvPicPr>
          <p:nvPr/>
        </p:nvPicPr>
        <p:blipFill>
          <a:blip r:embed="rId3"/>
          <a:stretch>
            <a:fillRect/>
          </a:stretch>
        </p:blipFill>
        <p:spPr>
          <a:xfrm>
            <a:off x="1676400" y="2602127"/>
            <a:ext cx="5624228" cy="2744678"/>
          </a:xfrm>
          <a:prstGeom prst="rect">
            <a:avLst/>
          </a:prstGeom>
        </p:spPr>
      </p:pic>
    </p:spTree>
    <p:extLst>
      <p:ext uri="{BB962C8B-B14F-4D97-AF65-F5344CB8AC3E}">
        <p14:creationId xmlns:p14="http://schemas.microsoft.com/office/powerpoint/2010/main" val="386574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8372" y="-116451"/>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SENSORS IN IOT</a:t>
            </a:r>
          </a:p>
        </p:txBody>
      </p:sp>
      <p:sp>
        <p:nvSpPr>
          <p:cNvPr id="3" name="Rectangle 1">
            <a:extLst>
              <a:ext uri="{FF2B5EF4-FFF2-40B4-BE49-F238E27FC236}">
                <a16:creationId xmlns:a16="http://schemas.microsoft.com/office/drawing/2014/main" id="{525F4EA8-C08F-46C2-920B-060ECA921955}"/>
              </a:ext>
            </a:extLst>
          </p:cNvPr>
          <p:cNvSpPr>
            <a:spLocks noChangeArrowheads="1"/>
          </p:cNvSpPr>
          <p:nvPr/>
        </p:nvSpPr>
        <p:spPr bwMode="auto">
          <a:xfrm>
            <a:off x="149086" y="792494"/>
            <a:ext cx="884582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Sensors detect physical changes.</a:t>
            </a:r>
          </a:p>
          <a:p>
            <a:pPr lvl="0" algn="just" eaLnBrk="0" fontAlgn="base" hangingPunct="0">
              <a:spcBef>
                <a:spcPct val="0"/>
              </a:spcBef>
              <a:spcAft>
                <a:spcPct val="0"/>
              </a:spcAft>
              <a:buFontTx/>
              <a:buChar char="•"/>
            </a:pPr>
            <a:endParaRPr lang="en-US" altLang="en-US" sz="1600" dirty="0">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Types: temperature, motion, light, moisture.</a:t>
            </a:r>
          </a:p>
          <a:p>
            <a:pPr lvl="0" algn="just" eaLnBrk="0" fontAlgn="base" hangingPunct="0">
              <a:spcBef>
                <a:spcPct val="0"/>
              </a:spcBef>
              <a:spcAft>
                <a:spcPct val="0"/>
              </a:spcAft>
              <a:buFontTx/>
              <a:buChar char="•"/>
            </a:pPr>
            <a:endParaRPr lang="en-US" altLang="en-US" sz="1600" dirty="0">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Send data to microcontroller.</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AEE9190-506B-43EE-837D-1D1BDDABE928}"/>
              </a:ext>
            </a:extLst>
          </p:cNvPr>
          <p:cNvSpPr/>
          <p:nvPr/>
        </p:nvSpPr>
        <p:spPr>
          <a:xfrm>
            <a:off x="1341782" y="5427486"/>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4. </a:t>
            </a:r>
            <a:r>
              <a:rPr lang="en-US" altLang="en-US" sz="1400" dirty="0">
                <a:latin typeface="Arial" panose="020B0604020202020204" pitchFamily="34" charset="0"/>
              </a:rPr>
              <a:t>Various sensor types with labels.</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https://components101.com/article/different-types-of-sensors-and-sensing-technologies</a:t>
            </a:r>
          </a:p>
        </p:txBody>
      </p:sp>
      <p:pic>
        <p:nvPicPr>
          <p:cNvPr id="4" name="Picture 3">
            <a:extLst>
              <a:ext uri="{FF2B5EF4-FFF2-40B4-BE49-F238E27FC236}">
                <a16:creationId xmlns:a16="http://schemas.microsoft.com/office/drawing/2014/main" id="{6FDBD228-63C6-4BEA-8C21-C99E1BD0EBE8}"/>
              </a:ext>
            </a:extLst>
          </p:cNvPr>
          <p:cNvPicPr>
            <a:picLocks noChangeAspect="1"/>
          </p:cNvPicPr>
          <p:nvPr/>
        </p:nvPicPr>
        <p:blipFill>
          <a:blip r:embed="rId3"/>
          <a:stretch>
            <a:fillRect/>
          </a:stretch>
        </p:blipFill>
        <p:spPr>
          <a:xfrm>
            <a:off x="2154021" y="2357216"/>
            <a:ext cx="4835956" cy="3070270"/>
          </a:xfrm>
          <a:prstGeom prst="rect">
            <a:avLst/>
          </a:prstGeom>
        </p:spPr>
      </p:pic>
    </p:spTree>
    <p:extLst>
      <p:ext uri="{BB962C8B-B14F-4D97-AF65-F5344CB8AC3E}">
        <p14:creationId xmlns:p14="http://schemas.microsoft.com/office/powerpoint/2010/main" val="125156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4255" y="-137058"/>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ACTUATORS IN IOT</a:t>
            </a:r>
          </a:p>
        </p:txBody>
      </p:sp>
      <p:sp>
        <p:nvSpPr>
          <p:cNvPr id="3" name="Rectangle 1">
            <a:extLst>
              <a:ext uri="{FF2B5EF4-FFF2-40B4-BE49-F238E27FC236}">
                <a16:creationId xmlns:a16="http://schemas.microsoft.com/office/drawing/2014/main" id="{525F4EA8-C08F-46C2-920B-060ECA921955}"/>
              </a:ext>
            </a:extLst>
          </p:cNvPr>
          <p:cNvSpPr>
            <a:spLocks noChangeArrowheads="1"/>
          </p:cNvSpPr>
          <p:nvPr/>
        </p:nvSpPr>
        <p:spPr bwMode="auto">
          <a:xfrm>
            <a:off x="149086" y="792495"/>
            <a:ext cx="884582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Actuators make devices do something.</a:t>
            </a:r>
          </a:p>
          <a:p>
            <a:pPr lvl="0" algn="just" eaLnBrk="0" fontAlgn="base" hangingPunct="0">
              <a:spcBef>
                <a:spcPct val="0"/>
              </a:spcBef>
              <a:spcAft>
                <a:spcPct val="0"/>
              </a:spcAft>
              <a:buFontTx/>
              <a:buChar char="•"/>
            </a:pPr>
            <a:endParaRPr lang="en-US" altLang="en-US" sz="1600" dirty="0">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Like motors, buzzers, lights.</a:t>
            </a:r>
          </a:p>
          <a:p>
            <a:pPr lvl="0" algn="just" eaLnBrk="0" fontAlgn="base" hangingPunct="0">
              <a:spcBef>
                <a:spcPct val="0"/>
              </a:spcBef>
              <a:spcAft>
                <a:spcPct val="0"/>
              </a:spcAft>
              <a:buFontTx/>
              <a:buChar char="•"/>
            </a:pPr>
            <a:endParaRPr lang="en-US" altLang="en-US" sz="1600" dirty="0">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Controlled by data from sensors.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AEE9190-506B-43EE-837D-1D1BDDABE928}"/>
              </a:ext>
            </a:extLst>
          </p:cNvPr>
          <p:cNvSpPr/>
          <p:nvPr/>
        </p:nvSpPr>
        <p:spPr>
          <a:xfrm>
            <a:off x="1341782" y="5427486"/>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5. </a:t>
            </a:r>
            <a:r>
              <a:rPr lang="en-US" altLang="en-US" sz="1400" dirty="0">
                <a:latin typeface="Arial" panose="020B0604020202020204" pitchFamily="34" charset="0"/>
              </a:rPr>
              <a:t>Actuators example: relay.</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https://www.progressiveautomations.com/blogs/how-to/how-to-use-relays-to-control-linear-actuators</a:t>
            </a:r>
          </a:p>
        </p:txBody>
      </p:sp>
      <p:pic>
        <p:nvPicPr>
          <p:cNvPr id="6" name="Picture 5">
            <a:extLst>
              <a:ext uri="{FF2B5EF4-FFF2-40B4-BE49-F238E27FC236}">
                <a16:creationId xmlns:a16="http://schemas.microsoft.com/office/drawing/2014/main" id="{EE65E476-785B-48D1-8994-FA19BA45CBF7}"/>
              </a:ext>
            </a:extLst>
          </p:cNvPr>
          <p:cNvPicPr>
            <a:picLocks noChangeAspect="1"/>
          </p:cNvPicPr>
          <p:nvPr/>
        </p:nvPicPr>
        <p:blipFill>
          <a:blip r:embed="rId3"/>
          <a:stretch>
            <a:fillRect/>
          </a:stretch>
        </p:blipFill>
        <p:spPr>
          <a:xfrm>
            <a:off x="2125588" y="2362155"/>
            <a:ext cx="4892824" cy="3125971"/>
          </a:xfrm>
          <a:prstGeom prst="rect">
            <a:avLst/>
          </a:prstGeom>
        </p:spPr>
      </p:pic>
    </p:spTree>
    <p:extLst>
      <p:ext uri="{BB962C8B-B14F-4D97-AF65-F5344CB8AC3E}">
        <p14:creationId xmlns:p14="http://schemas.microsoft.com/office/powerpoint/2010/main" val="334315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4598" y="-110162"/>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MICROCONTROLLERS</a:t>
            </a:r>
          </a:p>
        </p:txBody>
      </p:sp>
      <p:sp>
        <p:nvSpPr>
          <p:cNvPr id="3" name="Rectangle 1">
            <a:extLst>
              <a:ext uri="{FF2B5EF4-FFF2-40B4-BE49-F238E27FC236}">
                <a16:creationId xmlns:a16="http://schemas.microsoft.com/office/drawing/2014/main" id="{525F4EA8-C08F-46C2-920B-060ECA921955}"/>
              </a:ext>
            </a:extLst>
          </p:cNvPr>
          <p:cNvSpPr>
            <a:spLocks noChangeArrowheads="1"/>
          </p:cNvSpPr>
          <p:nvPr/>
        </p:nvSpPr>
        <p:spPr bwMode="auto">
          <a:xfrm>
            <a:off x="149086" y="792496"/>
            <a:ext cx="884582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A mini-computer inside IoT devices.</a:t>
            </a:r>
          </a:p>
          <a:p>
            <a:pPr lvl="0" algn="just" eaLnBrk="0" fontAlgn="base" hangingPunct="0">
              <a:spcBef>
                <a:spcPct val="0"/>
              </a:spcBef>
              <a:spcAft>
                <a:spcPct val="0"/>
              </a:spcAft>
              <a:buFontTx/>
              <a:buChar char="•"/>
            </a:pPr>
            <a:endParaRPr lang="en-US" altLang="en-US" sz="1600" dirty="0">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Examples: Arduino, Raspberry Pi.</a:t>
            </a:r>
          </a:p>
          <a:p>
            <a:pPr lvl="0" algn="just" eaLnBrk="0" fontAlgn="base" hangingPunct="0">
              <a:spcBef>
                <a:spcPct val="0"/>
              </a:spcBef>
              <a:spcAft>
                <a:spcPct val="0"/>
              </a:spcAft>
              <a:buFontTx/>
              <a:buChar char="•"/>
            </a:pPr>
            <a:endParaRPr lang="en-US" altLang="en-US" sz="1600" dirty="0">
              <a:latin typeface="Arial" panose="020B0604020202020204" pitchFamily="34" charset="0"/>
            </a:endParaRPr>
          </a:p>
          <a:p>
            <a:pPr lvl="0" algn="just" eaLnBrk="0" fontAlgn="base" hangingPunct="0">
              <a:spcBef>
                <a:spcPct val="0"/>
              </a:spcBef>
              <a:spcAft>
                <a:spcPct val="0"/>
              </a:spcAft>
              <a:buFontTx/>
              <a:buChar char="•"/>
            </a:pPr>
            <a:r>
              <a:rPr lang="en-US" altLang="en-US" sz="1600" dirty="0">
                <a:latin typeface="Arial" panose="020B0604020202020204" pitchFamily="34" charset="0"/>
              </a:rPr>
              <a:t>Processes sensor data and controls actuators.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AEE9190-506B-43EE-837D-1D1BDDABE928}"/>
              </a:ext>
            </a:extLst>
          </p:cNvPr>
          <p:cNvSpPr/>
          <p:nvPr/>
        </p:nvSpPr>
        <p:spPr>
          <a:xfrm>
            <a:off x="1655228" y="5427485"/>
            <a:ext cx="6460434" cy="738664"/>
          </a:xfrm>
          <a:prstGeom prst="rect">
            <a:avLst/>
          </a:prstGeom>
        </p:spPr>
        <p:txBody>
          <a:bodyPr wrap="square">
            <a:spAutoFit/>
          </a:bodyPr>
          <a:lstStyle/>
          <a:p>
            <a:pPr lvl="0" algn="ctr" eaLnBrk="0" fontAlgn="base" hangingPunct="0">
              <a:spcBef>
                <a:spcPct val="0"/>
              </a:spcBef>
              <a:spcAft>
                <a:spcPct val="0"/>
              </a:spcAft>
            </a:pPr>
            <a:r>
              <a:rPr lang="en-US" altLang="en-US" sz="1400" b="1" dirty="0">
                <a:latin typeface="Arial" panose="020B0604020202020204" pitchFamily="34" charset="0"/>
              </a:rPr>
              <a:t>Figure 6 </a:t>
            </a:r>
            <a:r>
              <a:rPr lang="en-US" altLang="en-US" sz="1400" dirty="0">
                <a:latin typeface="Arial" panose="020B0604020202020204" pitchFamily="34" charset="0"/>
              </a:rPr>
              <a:t>. Arduino board with labels.</a:t>
            </a:r>
          </a:p>
          <a:p>
            <a:pPr lvl="0" algn="ctr" eaLnBrk="0" fontAlgn="base" hangingPunct="0">
              <a:spcBef>
                <a:spcPct val="0"/>
              </a:spcBef>
              <a:spcAft>
                <a:spcPct val="0"/>
              </a:spcAft>
            </a:pPr>
            <a:r>
              <a:rPr lang="en-US" altLang="en-US" sz="1400" b="1" dirty="0">
                <a:latin typeface="Arial" panose="020B0604020202020204" pitchFamily="34" charset="0"/>
              </a:rPr>
              <a:t>Ref: </a:t>
            </a:r>
            <a:r>
              <a:rPr lang="en-US" altLang="en-US" sz="1400" dirty="0">
                <a:latin typeface="Arial" panose="020B0604020202020204" pitchFamily="34" charset="0"/>
              </a:rPr>
              <a:t>https://www.hackerearth.com/blog/developers/a-tour-of-the-arduino-uno-board/</a:t>
            </a:r>
          </a:p>
        </p:txBody>
      </p:sp>
      <p:pic>
        <p:nvPicPr>
          <p:cNvPr id="4" name="Picture 3">
            <a:extLst>
              <a:ext uri="{FF2B5EF4-FFF2-40B4-BE49-F238E27FC236}">
                <a16:creationId xmlns:a16="http://schemas.microsoft.com/office/drawing/2014/main" id="{D1B77A5D-B942-4D46-867E-FE474374E0DB}"/>
              </a:ext>
            </a:extLst>
          </p:cNvPr>
          <p:cNvPicPr>
            <a:picLocks noChangeAspect="1"/>
          </p:cNvPicPr>
          <p:nvPr/>
        </p:nvPicPr>
        <p:blipFill>
          <a:blip r:embed="rId3"/>
          <a:stretch>
            <a:fillRect/>
          </a:stretch>
        </p:blipFill>
        <p:spPr>
          <a:xfrm>
            <a:off x="541005" y="2433449"/>
            <a:ext cx="8061988" cy="2922743"/>
          </a:xfrm>
          <a:prstGeom prst="rect">
            <a:avLst/>
          </a:prstGeom>
        </p:spPr>
      </p:pic>
    </p:spTree>
    <p:extLst>
      <p:ext uri="{BB962C8B-B14F-4D97-AF65-F5344CB8AC3E}">
        <p14:creationId xmlns:p14="http://schemas.microsoft.com/office/powerpoint/2010/main" val="1160912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6692" y="-152526"/>
            <a:ext cx="5860372" cy="877331"/>
          </a:xfrm>
        </p:spPr>
        <p:txBody>
          <a:bodyPr>
            <a:noAutofit/>
          </a:bodyPr>
          <a:lstStyle/>
          <a:p>
            <a:r>
              <a:rPr lang="en-PH" sz="2800" b="1" dirty="0">
                <a:solidFill>
                  <a:srgbClr val="FFFF00"/>
                </a:solidFill>
                <a:latin typeface="Arial" panose="020B0604020202020204" pitchFamily="34" charset="0"/>
                <a:cs typeface="Arial" panose="020B0604020202020204" pitchFamily="34" charset="0"/>
              </a:rPr>
              <a:t>NETWORK CONNECTIVITY</a:t>
            </a:r>
          </a:p>
        </p:txBody>
      </p:sp>
      <p:sp>
        <p:nvSpPr>
          <p:cNvPr id="6" name="Rectangle 1">
            <a:extLst>
              <a:ext uri="{FF2B5EF4-FFF2-40B4-BE49-F238E27FC236}">
                <a16:creationId xmlns:a16="http://schemas.microsoft.com/office/drawing/2014/main" id="{AF20E647-0EBC-4355-AAB4-0C3401B31C4B}"/>
              </a:ext>
            </a:extLst>
          </p:cNvPr>
          <p:cNvSpPr>
            <a:spLocks noChangeArrowheads="1"/>
          </p:cNvSpPr>
          <p:nvPr/>
        </p:nvSpPr>
        <p:spPr bwMode="auto">
          <a:xfrm>
            <a:off x="116542" y="1083393"/>
            <a:ext cx="89109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highlight>
                  <a:srgbClr val="00FFFF"/>
                </a:highlight>
                <a:latin typeface="Arial" panose="020B0604020202020204" pitchFamily="34" charset="0"/>
              </a:rPr>
              <a:t>Connectivity is Key</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IoT relies on network connectivity for devices to share data and receive instructions.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highlight>
                  <a:srgbClr val="00FFFF"/>
                </a:highlight>
                <a:latin typeface="Arial" panose="020B0604020202020204" pitchFamily="34" charset="0"/>
              </a:rPr>
              <a:t>Diverse Technologies</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IoT uses various communication technologies: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Wi-Fi:</a:t>
            </a:r>
            <a:r>
              <a:rPr kumimoji="0" lang="en-US" altLang="en-US" sz="1800" b="0" i="0" u="none" strike="noStrike" cap="none" normalizeH="0" baseline="0" dirty="0">
                <a:ln>
                  <a:noFill/>
                </a:ln>
                <a:solidFill>
                  <a:schemeClr val="tx1"/>
                </a:solidFill>
                <a:effectLst/>
                <a:latin typeface="Arial" panose="020B0604020202020204" pitchFamily="34" charset="0"/>
              </a:rPr>
              <a:t> High data rates, local networks.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Bluetooth:</a:t>
            </a:r>
            <a:r>
              <a:rPr kumimoji="0" lang="en-US" altLang="en-US" sz="1800" b="0" i="0" u="none" strike="noStrike" cap="none" normalizeH="0" baseline="0" dirty="0">
                <a:ln>
                  <a:noFill/>
                </a:ln>
                <a:solidFill>
                  <a:schemeClr val="tx1"/>
                </a:solidFill>
                <a:effectLst/>
                <a:latin typeface="Arial" panose="020B0604020202020204" pitchFamily="34" charset="0"/>
              </a:rPr>
              <a:t> Short-range, low power, PANs.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Zigbee:</a:t>
            </a:r>
            <a:r>
              <a:rPr kumimoji="0" lang="en-US" altLang="en-US" sz="1800" b="0" i="0" u="none" strike="noStrike" cap="none" normalizeH="0" baseline="0" dirty="0">
                <a:ln>
                  <a:noFill/>
                </a:ln>
                <a:solidFill>
                  <a:schemeClr val="tx1"/>
                </a:solidFill>
                <a:effectLst/>
                <a:latin typeface="Arial" panose="020B0604020202020204" pitchFamily="34" charset="0"/>
              </a:rPr>
              <a:t> Low-power, mesh networks, for many devices.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Cellular (LTE, 5G):</a:t>
            </a:r>
            <a:r>
              <a:rPr kumimoji="0" lang="en-US" altLang="en-US" sz="1800" b="0" i="0" u="none" strike="noStrike" cap="none" normalizeH="0" baseline="0" dirty="0">
                <a:ln>
                  <a:noFill/>
                </a:ln>
                <a:solidFill>
                  <a:schemeClr val="tx1"/>
                </a:solidFill>
                <a:effectLst/>
                <a:latin typeface="Arial" panose="020B0604020202020204" pitchFamily="34" charset="0"/>
              </a:rPr>
              <a:t> Wide-area, reliable, for mobile IoT.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LPWAN (</a:t>
            </a:r>
            <a:r>
              <a:rPr kumimoji="0" lang="en-US" altLang="en-US" sz="1800" b="1" i="0" u="none" strike="noStrike" cap="none" normalizeH="0" baseline="0" dirty="0" err="1">
                <a:ln>
                  <a:noFill/>
                </a:ln>
                <a:solidFill>
                  <a:schemeClr val="tx1"/>
                </a:solidFill>
                <a:effectLst/>
                <a:latin typeface="Arial" panose="020B0604020202020204" pitchFamily="34" charset="0"/>
              </a:rPr>
              <a:t>LoRaWAN</a:t>
            </a:r>
            <a:r>
              <a:rPr kumimoji="0" lang="en-US" altLang="en-US" sz="1800" b="1" i="0" u="none" strike="noStrike" cap="none" normalizeH="0" baseline="0" dirty="0">
                <a:ln>
                  <a:noFill/>
                </a:ln>
                <a:solidFill>
                  <a:schemeClr val="tx1"/>
                </a:solidFill>
                <a:effectLst/>
                <a:latin typeface="Arial" panose="020B0604020202020204" pitchFamily="34" charset="0"/>
              </a:rPr>
              <a:t>, NB-IoT):</a:t>
            </a:r>
            <a:r>
              <a:rPr kumimoji="0" lang="en-US" altLang="en-US" sz="1800" b="0" i="0" u="none" strike="noStrike" cap="none" normalizeH="0" baseline="0" dirty="0">
                <a:ln>
                  <a:noFill/>
                </a:ln>
                <a:solidFill>
                  <a:schemeClr val="tx1"/>
                </a:solidFill>
                <a:effectLst/>
                <a:latin typeface="Arial" panose="020B0604020202020204" pitchFamily="34" charset="0"/>
              </a:rPr>
              <a:t> Long-range, low power, for infrequent data.</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highlight>
                  <a:srgbClr val="00FFFF"/>
                </a:highlight>
                <a:latin typeface="Arial" panose="020B0604020202020204" pitchFamily="34" charset="0"/>
              </a:rPr>
              <a:t>Enabling Communication</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These technologies enable: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Data transfer to gateways/cloud.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Receiving control commands.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Device-to-device communication.</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highlight>
                  <a:srgbClr val="00FFFF"/>
                </a:highlight>
                <a:latin typeface="Arial" panose="020B0604020202020204" pitchFamily="34" charset="0"/>
              </a:rPr>
              <a:t>Beyond Internet:</a:t>
            </a:r>
            <a:r>
              <a:rPr kumimoji="0" lang="en-US" altLang="en-US" sz="1800" b="0" i="0" u="none" strike="noStrike" cap="none" normalizeH="0" baseline="0" dirty="0">
                <a:ln>
                  <a:noFill/>
                </a:ln>
                <a:solidFill>
                  <a:schemeClr val="tx1"/>
                </a:solidFill>
                <a:effectLst/>
                <a:highlight>
                  <a:srgbClr val="00FFFF"/>
                </a:highligh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Some technologies (Bluetooth, Zigbee) enable local networks without direct internet access.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7824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14298</TotalTime>
  <Words>1908</Words>
  <Application>Microsoft Office PowerPoint</Application>
  <PresentationFormat>On-screen Show (4:3)</PresentationFormat>
  <Paragraphs>255</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Embedded Systems with Internet of Things (IoT)</vt:lpstr>
      <vt:lpstr>INTRODUCTION TO IOT</vt:lpstr>
      <vt:lpstr>WHAT IS IOT?</vt:lpstr>
      <vt:lpstr>IOT AND EMBEDDED SYSTEMS</vt:lpstr>
      <vt:lpstr>KEY COMPONENTS OF IOT</vt:lpstr>
      <vt:lpstr>SENSORS IN IOT</vt:lpstr>
      <vt:lpstr>ACTUATORS IN IOT</vt:lpstr>
      <vt:lpstr>MICROCONTROLLERS</vt:lpstr>
      <vt:lpstr>NETWORK CONNECTIVITY</vt:lpstr>
      <vt:lpstr>IOT ARCHITECTURE</vt:lpstr>
      <vt:lpstr>BUILDING IOT PROJECTS</vt:lpstr>
      <vt:lpstr>PROGRAMMING IOT DEVICES</vt:lpstr>
      <vt:lpstr>IOT PLATFORMS</vt:lpstr>
      <vt:lpstr>IOT ENABLERS</vt:lpstr>
      <vt:lpstr>CHARACTERISTICS OF IOT</vt:lpstr>
      <vt:lpstr>PHYSICAL DESIGN OF IOT</vt:lpstr>
      <vt:lpstr>POWER SOURCES IN IOT</vt:lpstr>
      <vt:lpstr>COMMUNICATION TECHNOLOGIES</vt:lpstr>
      <vt:lpstr>CHALLENGES IN IOT</vt:lpstr>
      <vt:lpstr>CONCLUSION</vt:lpstr>
      <vt:lpstr>Before you go…..    Let’s test your knowledge</vt:lpstr>
      <vt:lpstr>MULTIPLE CHOICE QUESTIONS  (MCQS)</vt:lpstr>
      <vt:lpstr>MULTIPLE CHOICE QUESTIONS  (MCQS)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Carlos C. Hortinela IV</dc:creator>
  <cp:lastModifiedBy>Rod Geryk C. Navarro</cp:lastModifiedBy>
  <cp:revision>584</cp:revision>
  <dcterms:created xsi:type="dcterms:W3CDTF">2017-06-20T03:54:20Z</dcterms:created>
  <dcterms:modified xsi:type="dcterms:W3CDTF">2025-05-13T08:49:17Z</dcterms:modified>
</cp:coreProperties>
</file>